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92" r:id="rId2"/>
  </p:sldMasterIdLst>
  <p:notesMasterIdLst>
    <p:notesMasterId r:id="rId25"/>
  </p:notesMasterIdLst>
  <p:sldIdLst>
    <p:sldId id="259" r:id="rId3"/>
    <p:sldId id="256" r:id="rId4"/>
    <p:sldId id="794" r:id="rId5"/>
    <p:sldId id="345" r:id="rId6"/>
    <p:sldId id="791" r:id="rId7"/>
    <p:sldId id="789" r:id="rId8"/>
    <p:sldId id="781" r:id="rId9"/>
    <p:sldId id="780" r:id="rId10"/>
    <p:sldId id="273" r:id="rId11"/>
    <p:sldId id="786" r:id="rId12"/>
    <p:sldId id="422" r:id="rId13"/>
    <p:sldId id="410" r:id="rId14"/>
    <p:sldId id="792" r:id="rId15"/>
    <p:sldId id="392" r:id="rId16"/>
    <p:sldId id="264" r:id="rId17"/>
    <p:sldId id="286" r:id="rId18"/>
    <p:sldId id="287" r:id="rId19"/>
    <p:sldId id="280" r:id="rId20"/>
    <p:sldId id="281" r:id="rId21"/>
    <p:sldId id="258" r:id="rId22"/>
    <p:sldId id="790" r:id="rId23"/>
    <p:sldId id="79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483"/>
    <a:srgbClr val="498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6"/>
    <p:restoredTop sz="94718"/>
  </p:normalViewPr>
  <p:slideViewPr>
    <p:cSldViewPr snapToGrid="0" snapToObjects="1">
      <p:cViewPr varScale="1">
        <p:scale>
          <a:sx n="108" d="100"/>
          <a:sy n="108" d="100"/>
        </p:scale>
        <p:origin x="7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F0DF4-572D-4D7E-B9C2-60AA76CE1F4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7A1729-79BA-4FDE-A928-FD2C3821C37F}">
      <dgm:prSet/>
      <dgm:spPr/>
      <dgm:t>
        <a:bodyPr/>
        <a:lstStyle/>
        <a:p>
          <a:r>
            <a:rPr lang="it-IT"/>
            <a:t>Terapista della neuro e psicomotricità dell’età evolutiva</a:t>
          </a:r>
          <a:endParaRPr lang="en-US"/>
        </a:p>
      </dgm:t>
    </dgm:pt>
    <dgm:pt modelId="{3658B9B2-C41E-4744-B112-F530502525ED}" type="parTrans" cxnId="{1020728D-DDA5-4285-85CB-46AD120DBBBB}">
      <dgm:prSet/>
      <dgm:spPr/>
      <dgm:t>
        <a:bodyPr/>
        <a:lstStyle/>
        <a:p>
          <a:endParaRPr lang="en-US"/>
        </a:p>
      </dgm:t>
    </dgm:pt>
    <dgm:pt modelId="{1380224B-5035-4B6F-808A-680FD2188450}" type="sibTrans" cxnId="{1020728D-DDA5-4285-85CB-46AD120DBBBB}">
      <dgm:prSet/>
      <dgm:spPr/>
      <dgm:t>
        <a:bodyPr/>
        <a:lstStyle/>
        <a:p>
          <a:endParaRPr lang="en-US"/>
        </a:p>
      </dgm:t>
    </dgm:pt>
    <dgm:pt modelId="{9178ABEA-54EF-44A9-94A9-EE9884A3E2C0}">
      <dgm:prSet/>
      <dgm:spPr/>
      <dgm:t>
        <a:bodyPr/>
        <a:lstStyle/>
        <a:p>
          <a:r>
            <a:rPr lang="it-IT"/>
            <a:t>Logopedista</a:t>
          </a:r>
          <a:endParaRPr lang="en-US"/>
        </a:p>
      </dgm:t>
    </dgm:pt>
    <dgm:pt modelId="{46C70F6A-28F5-43E3-8EA9-D2838E66D89D}" type="parTrans" cxnId="{A4432BDF-9B2D-433D-8EF8-599475A36F56}">
      <dgm:prSet/>
      <dgm:spPr/>
      <dgm:t>
        <a:bodyPr/>
        <a:lstStyle/>
        <a:p>
          <a:endParaRPr lang="en-US"/>
        </a:p>
      </dgm:t>
    </dgm:pt>
    <dgm:pt modelId="{43E00983-4ADE-42E9-BAC5-61D939E4C05D}" type="sibTrans" cxnId="{A4432BDF-9B2D-433D-8EF8-599475A36F56}">
      <dgm:prSet/>
      <dgm:spPr/>
      <dgm:t>
        <a:bodyPr/>
        <a:lstStyle/>
        <a:p>
          <a:endParaRPr lang="en-US"/>
        </a:p>
      </dgm:t>
    </dgm:pt>
    <dgm:pt modelId="{70ACCBD7-33E2-4FB8-97BB-302ACA19A9B6}">
      <dgm:prSet/>
      <dgm:spPr/>
      <dgm:t>
        <a:bodyPr/>
        <a:lstStyle/>
        <a:p>
          <a:r>
            <a:rPr lang="it-IT"/>
            <a:t>Fisioterapista</a:t>
          </a:r>
          <a:endParaRPr lang="en-US"/>
        </a:p>
      </dgm:t>
    </dgm:pt>
    <dgm:pt modelId="{C0E2F840-DFD5-4523-BA8E-11350BE2531A}" type="parTrans" cxnId="{2AF4BDE6-401D-4F18-8053-E7D51A43D05C}">
      <dgm:prSet/>
      <dgm:spPr/>
      <dgm:t>
        <a:bodyPr/>
        <a:lstStyle/>
        <a:p>
          <a:endParaRPr lang="en-US"/>
        </a:p>
      </dgm:t>
    </dgm:pt>
    <dgm:pt modelId="{26F9FE0D-81EB-4E8B-8E60-6EA36A9399D0}" type="sibTrans" cxnId="{2AF4BDE6-401D-4F18-8053-E7D51A43D05C}">
      <dgm:prSet/>
      <dgm:spPr/>
      <dgm:t>
        <a:bodyPr/>
        <a:lstStyle/>
        <a:p>
          <a:endParaRPr lang="en-US"/>
        </a:p>
      </dgm:t>
    </dgm:pt>
    <dgm:pt modelId="{F068E60C-1263-4916-9D62-CBFAA09FF1DB}">
      <dgm:prSet/>
      <dgm:spPr/>
      <dgm:t>
        <a:bodyPr/>
        <a:lstStyle/>
        <a:p>
          <a:r>
            <a:rPr lang="it-IT"/>
            <a:t>Terapista occupazionale</a:t>
          </a:r>
          <a:endParaRPr lang="en-US"/>
        </a:p>
      </dgm:t>
    </dgm:pt>
    <dgm:pt modelId="{B4FE4428-C803-49A7-9D90-5F5865051DAF}" type="parTrans" cxnId="{5704D836-516A-4801-B4F6-C264ADB0B8CC}">
      <dgm:prSet/>
      <dgm:spPr/>
      <dgm:t>
        <a:bodyPr/>
        <a:lstStyle/>
        <a:p>
          <a:endParaRPr lang="en-US"/>
        </a:p>
      </dgm:t>
    </dgm:pt>
    <dgm:pt modelId="{8C9C513F-CB44-48C8-B344-FD5DFE3EDC4F}" type="sibTrans" cxnId="{5704D836-516A-4801-B4F6-C264ADB0B8CC}">
      <dgm:prSet/>
      <dgm:spPr/>
      <dgm:t>
        <a:bodyPr/>
        <a:lstStyle/>
        <a:p>
          <a:endParaRPr lang="en-US"/>
        </a:p>
      </dgm:t>
    </dgm:pt>
    <dgm:pt modelId="{97379CD9-AA95-4047-8011-FF8F9B4EA399}" type="pres">
      <dgm:prSet presAssocID="{729F0DF4-572D-4D7E-B9C2-60AA76CE1F42}" presName="vert0" presStyleCnt="0">
        <dgm:presLayoutVars>
          <dgm:dir/>
          <dgm:animOne val="branch"/>
          <dgm:animLvl val="lvl"/>
        </dgm:presLayoutVars>
      </dgm:prSet>
      <dgm:spPr/>
    </dgm:pt>
    <dgm:pt modelId="{C79476A2-3BC3-8C43-B0DF-DB9C3CA99FDA}" type="pres">
      <dgm:prSet presAssocID="{707A1729-79BA-4FDE-A928-FD2C3821C37F}" presName="thickLine" presStyleLbl="alignNode1" presStyleIdx="0" presStyleCnt="4"/>
      <dgm:spPr/>
    </dgm:pt>
    <dgm:pt modelId="{665AB2FF-B022-D444-B467-A674BC939B3F}" type="pres">
      <dgm:prSet presAssocID="{707A1729-79BA-4FDE-A928-FD2C3821C37F}" presName="horz1" presStyleCnt="0"/>
      <dgm:spPr/>
    </dgm:pt>
    <dgm:pt modelId="{678EA51D-AAF6-D54B-8EB9-95B8F0DA3690}" type="pres">
      <dgm:prSet presAssocID="{707A1729-79BA-4FDE-A928-FD2C3821C37F}" presName="tx1" presStyleLbl="revTx" presStyleIdx="0" presStyleCnt="4"/>
      <dgm:spPr/>
    </dgm:pt>
    <dgm:pt modelId="{F7C6457D-9A6E-F542-B58E-15FD94E4FF79}" type="pres">
      <dgm:prSet presAssocID="{707A1729-79BA-4FDE-A928-FD2C3821C37F}" presName="vert1" presStyleCnt="0"/>
      <dgm:spPr/>
    </dgm:pt>
    <dgm:pt modelId="{00BDB804-F22C-E44D-BDDE-0668168AE44F}" type="pres">
      <dgm:prSet presAssocID="{9178ABEA-54EF-44A9-94A9-EE9884A3E2C0}" presName="thickLine" presStyleLbl="alignNode1" presStyleIdx="1" presStyleCnt="4"/>
      <dgm:spPr/>
    </dgm:pt>
    <dgm:pt modelId="{2842F05D-BE75-7148-82EB-EE9237DEB078}" type="pres">
      <dgm:prSet presAssocID="{9178ABEA-54EF-44A9-94A9-EE9884A3E2C0}" presName="horz1" presStyleCnt="0"/>
      <dgm:spPr/>
    </dgm:pt>
    <dgm:pt modelId="{6345E032-A930-1341-9087-8BDB0FEE6E26}" type="pres">
      <dgm:prSet presAssocID="{9178ABEA-54EF-44A9-94A9-EE9884A3E2C0}" presName="tx1" presStyleLbl="revTx" presStyleIdx="1" presStyleCnt="4"/>
      <dgm:spPr/>
    </dgm:pt>
    <dgm:pt modelId="{F1512ED0-452C-BB45-8FDA-74540A4BB093}" type="pres">
      <dgm:prSet presAssocID="{9178ABEA-54EF-44A9-94A9-EE9884A3E2C0}" presName="vert1" presStyleCnt="0"/>
      <dgm:spPr/>
    </dgm:pt>
    <dgm:pt modelId="{27346C87-9338-2544-BD26-94F7FAD485F0}" type="pres">
      <dgm:prSet presAssocID="{70ACCBD7-33E2-4FB8-97BB-302ACA19A9B6}" presName="thickLine" presStyleLbl="alignNode1" presStyleIdx="2" presStyleCnt="4"/>
      <dgm:spPr/>
    </dgm:pt>
    <dgm:pt modelId="{BC681A3C-6D52-794E-87C6-9CD20EAC5BA4}" type="pres">
      <dgm:prSet presAssocID="{70ACCBD7-33E2-4FB8-97BB-302ACA19A9B6}" presName="horz1" presStyleCnt="0"/>
      <dgm:spPr/>
    </dgm:pt>
    <dgm:pt modelId="{65DB59B9-9F32-2149-9304-6F5F361E3837}" type="pres">
      <dgm:prSet presAssocID="{70ACCBD7-33E2-4FB8-97BB-302ACA19A9B6}" presName="tx1" presStyleLbl="revTx" presStyleIdx="2" presStyleCnt="4"/>
      <dgm:spPr/>
    </dgm:pt>
    <dgm:pt modelId="{2DACB6AF-333F-A548-819A-F3448A18B3CF}" type="pres">
      <dgm:prSet presAssocID="{70ACCBD7-33E2-4FB8-97BB-302ACA19A9B6}" presName="vert1" presStyleCnt="0"/>
      <dgm:spPr/>
    </dgm:pt>
    <dgm:pt modelId="{DF4A9D2C-5FCA-884D-B34E-DB0C6F299089}" type="pres">
      <dgm:prSet presAssocID="{F068E60C-1263-4916-9D62-CBFAA09FF1DB}" presName="thickLine" presStyleLbl="alignNode1" presStyleIdx="3" presStyleCnt="4"/>
      <dgm:spPr/>
    </dgm:pt>
    <dgm:pt modelId="{FC5A1423-007B-404C-8EA7-D6434F50611A}" type="pres">
      <dgm:prSet presAssocID="{F068E60C-1263-4916-9D62-CBFAA09FF1DB}" presName="horz1" presStyleCnt="0"/>
      <dgm:spPr/>
    </dgm:pt>
    <dgm:pt modelId="{A017FBCB-2FFE-AB4F-AA64-5BD6A11930C5}" type="pres">
      <dgm:prSet presAssocID="{F068E60C-1263-4916-9D62-CBFAA09FF1DB}" presName="tx1" presStyleLbl="revTx" presStyleIdx="3" presStyleCnt="4"/>
      <dgm:spPr/>
    </dgm:pt>
    <dgm:pt modelId="{5FAAF0FB-F914-6047-B4AA-E4623FF8FBA2}" type="pres">
      <dgm:prSet presAssocID="{F068E60C-1263-4916-9D62-CBFAA09FF1DB}" presName="vert1" presStyleCnt="0"/>
      <dgm:spPr/>
    </dgm:pt>
  </dgm:ptLst>
  <dgm:cxnLst>
    <dgm:cxn modelId="{E13DB730-6C67-224B-929F-BBCFF7E3BD1C}" type="presOf" srcId="{729F0DF4-572D-4D7E-B9C2-60AA76CE1F42}" destId="{97379CD9-AA95-4047-8011-FF8F9B4EA399}" srcOrd="0" destOrd="0" presId="urn:microsoft.com/office/officeart/2008/layout/LinedList"/>
    <dgm:cxn modelId="{5704D836-516A-4801-B4F6-C264ADB0B8CC}" srcId="{729F0DF4-572D-4D7E-B9C2-60AA76CE1F42}" destId="{F068E60C-1263-4916-9D62-CBFAA09FF1DB}" srcOrd="3" destOrd="0" parTransId="{B4FE4428-C803-49A7-9D90-5F5865051DAF}" sibTransId="{8C9C513F-CB44-48C8-B344-FD5DFE3EDC4F}"/>
    <dgm:cxn modelId="{003DB05D-3F81-5B45-AE8B-D40F446AE0C5}" type="presOf" srcId="{F068E60C-1263-4916-9D62-CBFAA09FF1DB}" destId="{A017FBCB-2FFE-AB4F-AA64-5BD6A11930C5}" srcOrd="0" destOrd="0" presId="urn:microsoft.com/office/officeart/2008/layout/LinedList"/>
    <dgm:cxn modelId="{DB62C683-8DC8-014B-8BAE-3D4085F1FBD3}" type="presOf" srcId="{70ACCBD7-33E2-4FB8-97BB-302ACA19A9B6}" destId="{65DB59B9-9F32-2149-9304-6F5F361E3837}" srcOrd="0" destOrd="0" presId="urn:microsoft.com/office/officeart/2008/layout/LinedList"/>
    <dgm:cxn modelId="{1020728D-DDA5-4285-85CB-46AD120DBBBB}" srcId="{729F0DF4-572D-4D7E-B9C2-60AA76CE1F42}" destId="{707A1729-79BA-4FDE-A928-FD2C3821C37F}" srcOrd="0" destOrd="0" parTransId="{3658B9B2-C41E-4744-B112-F530502525ED}" sibTransId="{1380224B-5035-4B6F-808A-680FD2188450}"/>
    <dgm:cxn modelId="{1ADD72B8-CB46-E441-904D-B980440B3A86}" type="presOf" srcId="{9178ABEA-54EF-44A9-94A9-EE9884A3E2C0}" destId="{6345E032-A930-1341-9087-8BDB0FEE6E26}" srcOrd="0" destOrd="0" presId="urn:microsoft.com/office/officeart/2008/layout/LinedList"/>
    <dgm:cxn modelId="{90B02BC9-2041-1D4A-9861-733161B38FA4}" type="presOf" srcId="{707A1729-79BA-4FDE-A928-FD2C3821C37F}" destId="{678EA51D-AAF6-D54B-8EB9-95B8F0DA3690}" srcOrd="0" destOrd="0" presId="urn:microsoft.com/office/officeart/2008/layout/LinedList"/>
    <dgm:cxn modelId="{A4432BDF-9B2D-433D-8EF8-599475A36F56}" srcId="{729F0DF4-572D-4D7E-B9C2-60AA76CE1F42}" destId="{9178ABEA-54EF-44A9-94A9-EE9884A3E2C0}" srcOrd="1" destOrd="0" parTransId="{46C70F6A-28F5-43E3-8EA9-D2838E66D89D}" sibTransId="{43E00983-4ADE-42E9-BAC5-61D939E4C05D}"/>
    <dgm:cxn modelId="{2AF4BDE6-401D-4F18-8053-E7D51A43D05C}" srcId="{729F0DF4-572D-4D7E-B9C2-60AA76CE1F42}" destId="{70ACCBD7-33E2-4FB8-97BB-302ACA19A9B6}" srcOrd="2" destOrd="0" parTransId="{C0E2F840-DFD5-4523-BA8E-11350BE2531A}" sibTransId="{26F9FE0D-81EB-4E8B-8E60-6EA36A9399D0}"/>
    <dgm:cxn modelId="{6945A390-0AF6-E64A-ABFE-130A73BCAC62}" type="presParOf" srcId="{97379CD9-AA95-4047-8011-FF8F9B4EA399}" destId="{C79476A2-3BC3-8C43-B0DF-DB9C3CA99FDA}" srcOrd="0" destOrd="0" presId="urn:microsoft.com/office/officeart/2008/layout/LinedList"/>
    <dgm:cxn modelId="{F9DAFEC2-BD3E-AF46-8AF4-F737B5063971}" type="presParOf" srcId="{97379CD9-AA95-4047-8011-FF8F9B4EA399}" destId="{665AB2FF-B022-D444-B467-A674BC939B3F}" srcOrd="1" destOrd="0" presId="urn:microsoft.com/office/officeart/2008/layout/LinedList"/>
    <dgm:cxn modelId="{0E3A4AC7-8B09-4E44-A6EC-91A3D4585FA0}" type="presParOf" srcId="{665AB2FF-B022-D444-B467-A674BC939B3F}" destId="{678EA51D-AAF6-D54B-8EB9-95B8F0DA3690}" srcOrd="0" destOrd="0" presId="urn:microsoft.com/office/officeart/2008/layout/LinedList"/>
    <dgm:cxn modelId="{A601471B-06BA-7F48-94AD-34B57EAFCBE0}" type="presParOf" srcId="{665AB2FF-B022-D444-B467-A674BC939B3F}" destId="{F7C6457D-9A6E-F542-B58E-15FD94E4FF79}" srcOrd="1" destOrd="0" presId="urn:microsoft.com/office/officeart/2008/layout/LinedList"/>
    <dgm:cxn modelId="{ABCD3D6E-E9A9-6348-A4E9-D85EB3007765}" type="presParOf" srcId="{97379CD9-AA95-4047-8011-FF8F9B4EA399}" destId="{00BDB804-F22C-E44D-BDDE-0668168AE44F}" srcOrd="2" destOrd="0" presId="urn:microsoft.com/office/officeart/2008/layout/LinedList"/>
    <dgm:cxn modelId="{E08A7AF9-D838-3E47-91B7-C64EB89B60B5}" type="presParOf" srcId="{97379CD9-AA95-4047-8011-FF8F9B4EA399}" destId="{2842F05D-BE75-7148-82EB-EE9237DEB078}" srcOrd="3" destOrd="0" presId="urn:microsoft.com/office/officeart/2008/layout/LinedList"/>
    <dgm:cxn modelId="{A107171F-02CD-E64A-8A0C-20C4305788AE}" type="presParOf" srcId="{2842F05D-BE75-7148-82EB-EE9237DEB078}" destId="{6345E032-A930-1341-9087-8BDB0FEE6E26}" srcOrd="0" destOrd="0" presId="urn:microsoft.com/office/officeart/2008/layout/LinedList"/>
    <dgm:cxn modelId="{593F3969-120A-064F-930E-E022B87B9612}" type="presParOf" srcId="{2842F05D-BE75-7148-82EB-EE9237DEB078}" destId="{F1512ED0-452C-BB45-8FDA-74540A4BB093}" srcOrd="1" destOrd="0" presId="urn:microsoft.com/office/officeart/2008/layout/LinedList"/>
    <dgm:cxn modelId="{26AFBEBA-699F-974B-8A51-E464BB38BBA5}" type="presParOf" srcId="{97379CD9-AA95-4047-8011-FF8F9B4EA399}" destId="{27346C87-9338-2544-BD26-94F7FAD485F0}" srcOrd="4" destOrd="0" presId="urn:microsoft.com/office/officeart/2008/layout/LinedList"/>
    <dgm:cxn modelId="{5A401AFF-0DA8-6A46-AFD8-268E34CCE86F}" type="presParOf" srcId="{97379CD9-AA95-4047-8011-FF8F9B4EA399}" destId="{BC681A3C-6D52-794E-87C6-9CD20EAC5BA4}" srcOrd="5" destOrd="0" presId="urn:microsoft.com/office/officeart/2008/layout/LinedList"/>
    <dgm:cxn modelId="{CBD1DCFD-EE10-1847-A3C3-2597591458BA}" type="presParOf" srcId="{BC681A3C-6D52-794E-87C6-9CD20EAC5BA4}" destId="{65DB59B9-9F32-2149-9304-6F5F361E3837}" srcOrd="0" destOrd="0" presId="urn:microsoft.com/office/officeart/2008/layout/LinedList"/>
    <dgm:cxn modelId="{3015C5A4-3707-3C4F-8DBD-C794D4C86563}" type="presParOf" srcId="{BC681A3C-6D52-794E-87C6-9CD20EAC5BA4}" destId="{2DACB6AF-333F-A548-819A-F3448A18B3CF}" srcOrd="1" destOrd="0" presId="urn:microsoft.com/office/officeart/2008/layout/LinedList"/>
    <dgm:cxn modelId="{80EA9F60-C81B-994B-ACDE-36863046D90F}" type="presParOf" srcId="{97379CD9-AA95-4047-8011-FF8F9B4EA399}" destId="{DF4A9D2C-5FCA-884D-B34E-DB0C6F299089}" srcOrd="6" destOrd="0" presId="urn:microsoft.com/office/officeart/2008/layout/LinedList"/>
    <dgm:cxn modelId="{029DC4BF-7E1E-8148-8E65-DADEEC56176C}" type="presParOf" srcId="{97379CD9-AA95-4047-8011-FF8F9B4EA399}" destId="{FC5A1423-007B-404C-8EA7-D6434F50611A}" srcOrd="7" destOrd="0" presId="urn:microsoft.com/office/officeart/2008/layout/LinedList"/>
    <dgm:cxn modelId="{83C09F7E-8104-AE40-81CE-42EC631DEFA2}" type="presParOf" srcId="{FC5A1423-007B-404C-8EA7-D6434F50611A}" destId="{A017FBCB-2FFE-AB4F-AA64-5BD6A11930C5}" srcOrd="0" destOrd="0" presId="urn:microsoft.com/office/officeart/2008/layout/LinedList"/>
    <dgm:cxn modelId="{D7756765-6109-DF4A-A2D2-10E9620EE60C}" type="presParOf" srcId="{FC5A1423-007B-404C-8EA7-D6434F50611A}" destId="{5FAAF0FB-F914-6047-B4AA-E4623FF8FB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83AC05-58AC-4FA3-AB7D-DF920E2010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E63EDC8-EB57-45EE-A892-7A50ABA291E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SEGUIRE IL DECORSO E PROGRESSIONE DI MALATTIA</a:t>
          </a:r>
          <a:endParaRPr lang="en-US"/>
        </a:p>
      </dgm:t>
    </dgm:pt>
    <dgm:pt modelId="{9C2AC9BC-3616-449D-AEF0-850027369B89}" type="parTrans" cxnId="{22C5A156-D475-4327-BEC6-98730CF5196E}">
      <dgm:prSet/>
      <dgm:spPr/>
      <dgm:t>
        <a:bodyPr/>
        <a:lstStyle/>
        <a:p>
          <a:endParaRPr lang="en-US"/>
        </a:p>
      </dgm:t>
    </dgm:pt>
    <dgm:pt modelId="{01512FDE-D558-4CA1-914B-76729B6C80BF}" type="sibTrans" cxnId="{22C5A156-D475-4327-BEC6-98730CF5196E}">
      <dgm:prSet/>
      <dgm:spPr/>
      <dgm:t>
        <a:bodyPr/>
        <a:lstStyle/>
        <a:p>
          <a:endParaRPr lang="en-US"/>
        </a:p>
      </dgm:t>
    </dgm:pt>
    <dgm:pt modelId="{C830A22C-475A-450D-82B9-72A3D3EB7B3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PROGRAMMARE INTERVENTO IN TEMPO </a:t>
          </a:r>
          <a:r>
            <a:rPr lang="it-IT"/>
            <a:t>(PREVENZIONE, GESTIONE, INDIVIDUARE LA FINESTRA DI INTERVENTO)</a:t>
          </a:r>
          <a:endParaRPr lang="en-US"/>
        </a:p>
      </dgm:t>
    </dgm:pt>
    <dgm:pt modelId="{C516F960-F711-4C46-920A-88EA1A1B54F3}" type="parTrans" cxnId="{025889A6-E671-461A-9D04-609545BCFF60}">
      <dgm:prSet/>
      <dgm:spPr/>
      <dgm:t>
        <a:bodyPr/>
        <a:lstStyle/>
        <a:p>
          <a:endParaRPr lang="en-US"/>
        </a:p>
      </dgm:t>
    </dgm:pt>
    <dgm:pt modelId="{BF587375-DEBA-41BB-8461-E39C3A9E5F84}" type="sibTrans" cxnId="{025889A6-E671-461A-9D04-609545BCFF60}">
      <dgm:prSet/>
      <dgm:spPr/>
      <dgm:t>
        <a:bodyPr/>
        <a:lstStyle/>
        <a:p>
          <a:endParaRPr lang="en-US"/>
        </a:p>
      </dgm:t>
    </dgm:pt>
    <dgm:pt modelId="{BF7167CB-B5EC-4760-A556-8CAD3B2E50F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/>
            <a:t>VALUTARE POSSIBILI INTERVENTI GIÀ IN ATTO</a:t>
          </a:r>
          <a:r>
            <a:rPr lang="it-IT" dirty="0"/>
            <a:t>: EFFETTI DELLE DIVERSE OPZIONI TERAPEUTICHE (FARMACOLOGICA)</a:t>
          </a:r>
          <a:endParaRPr lang="en-US" dirty="0"/>
        </a:p>
      </dgm:t>
    </dgm:pt>
    <dgm:pt modelId="{A2BF7924-B7AD-4EEE-97BD-2AF110ABAC45}" type="parTrans" cxnId="{D5B6799A-A465-438E-A078-0DEC6782283C}">
      <dgm:prSet/>
      <dgm:spPr/>
      <dgm:t>
        <a:bodyPr/>
        <a:lstStyle/>
        <a:p>
          <a:endParaRPr lang="en-US"/>
        </a:p>
      </dgm:t>
    </dgm:pt>
    <dgm:pt modelId="{44B4CF42-809F-4401-A135-3D2BFA2BB934}" type="sibTrans" cxnId="{D5B6799A-A465-438E-A078-0DEC6782283C}">
      <dgm:prSet/>
      <dgm:spPr/>
      <dgm:t>
        <a:bodyPr/>
        <a:lstStyle/>
        <a:p>
          <a:endParaRPr lang="en-US"/>
        </a:p>
      </dgm:t>
    </dgm:pt>
    <dgm:pt modelId="{A2C7BC5F-FACE-448B-A7D0-E5B3E57D5DBD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STRUMENTO RIABILITATIVO </a:t>
          </a:r>
          <a:r>
            <a:rPr lang="it-IT"/>
            <a:t>(FKT - TNPEE)</a:t>
          </a:r>
          <a:endParaRPr lang="en-US"/>
        </a:p>
      </dgm:t>
    </dgm:pt>
    <dgm:pt modelId="{E8CFB2B9-B54A-4006-BA9A-72FFD88482DB}" type="parTrans" cxnId="{815D12F3-2681-4337-A22A-73959BD45D7A}">
      <dgm:prSet/>
      <dgm:spPr/>
      <dgm:t>
        <a:bodyPr/>
        <a:lstStyle/>
        <a:p>
          <a:endParaRPr lang="en-US"/>
        </a:p>
      </dgm:t>
    </dgm:pt>
    <dgm:pt modelId="{793A44C8-8CAB-4524-885D-FA5DC93F8322}" type="sibTrans" cxnId="{815D12F3-2681-4337-A22A-73959BD45D7A}">
      <dgm:prSet/>
      <dgm:spPr/>
      <dgm:t>
        <a:bodyPr/>
        <a:lstStyle/>
        <a:p>
          <a:endParaRPr lang="en-US"/>
        </a:p>
      </dgm:t>
    </dgm:pt>
    <dgm:pt modelId="{E65D7EF7-6A33-4EBC-B8A8-CC82E6A78810}" type="pres">
      <dgm:prSet presAssocID="{4B83AC05-58AC-4FA3-AB7D-DF920E201091}" presName="root" presStyleCnt="0">
        <dgm:presLayoutVars>
          <dgm:dir/>
          <dgm:resizeHandles val="exact"/>
        </dgm:presLayoutVars>
      </dgm:prSet>
      <dgm:spPr/>
    </dgm:pt>
    <dgm:pt modelId="{B3409854-88AC-42CB-B036-F02CD4BEC9D9}" type="pres">
      <dgm:prSet presAssocID="{FE63EDC8-EB57-45EE-A892-7A50ABA291E5}" presName="compNode" presStyleCnt="0"/>
      <dgm:spPr/>
    </dgm:pt>
    <dgm:pt modelId="{7BB19698-E301-4DFB-910F-C0E162F2489B}" type="pres">
      <dgm:prSet presAssocID="{FE63EDC8-EB57-45EE-A892-7A50ABA291E5}" presName="bgRect" presStyleLbl="bgShp" presStyleIdx="0" presStyleCnt="4"/>
      <dgm:spPr/>
    </dgm:pt>
    <dgm:pt modelId="{5967B1A9-5DA9-4A3C-9B1F-5AACD5314D38}" type="pres">
      <dgm:prSet presAssocID="{FE63EDC8-EB57-45EE-A892-7A50ABA291E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5DA1EA1-4F66-49CF-B3DE-D1217B204D90}" type="pres">
      <dgm:prSet presAssocID="{FE63EDC8-EB57-45EE-A892-7A50ABA291E5}" presName="spaceRect" presStyleCnt="0"/>
      <dgm:spPr/>
    </dgm:pt>
    <dgm:pt modelId="{B8A75D3F-B7CA-43DE-8B37-139039CA1AD8}" type="pres">
      <dgm:prSet presAssocID="{FE63EDC8-EB57-45EE-A892-7A50ABA291E5}" presName="parTx" presStyleLbl="revTx" presStyleIdx="0" presStyleCnt="4">
        <dgm:presLayoutVars>
          <dgm:chMax val="0"/>
          <dgm:chPref val="0"/>
        </dgm:presLayoutVars>
      </dgm:prSet>
      <dgm:spPr/>
    </dgm:pt>
    <dgm:pt modelId="{D86138C7-47A7-4397-8161-9595F06E36DF}" type="pres">
      <dgm:prSet presAssocID="{01512FDE-D558-4CA1-914B-76729B6C80BF}" presName="sibTrans" presStyleCnt="0"/>
      <dgm:spPr/>
    </dgm:pt>
    <dgm:pt modelId="{5F301BC9-A2C7-400B-9304-629F0ED3BEC6}" type="pres">
      <dgm:prSet presAssocID="{C830A22C-475A-450D-82B9-72A3D3EB7B34}" presName="compNode" presStyleCnt="0"/>
      <dgm:spPr/>
    </dgm:pt>
    <dgm:pt modelId="{E817B41A-B6E8-4E2D-AD8A-3114BB047AD6}" type="pres">
      <dgm:prSet presAssocID="{C830A22C-475A-450D-82B9-72A3D3EB7B34}" presName="bgRect" presStyleLbl="bgShp" presStyleIdx="1" presStyleCnt="4"/>
      <dgm:spPr/>
    </dgm:pt>
    <dgm:pt modelId="{F492102D-FC35-483D-A403-D48F66CD6DA9}" type="pres">
      <dgm:prSet presAssocID="{C830A22C-475A-450D-82B9-72A3D3EB7B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F259501-C049-4BB6-A21F-C137ED14043C}" type="pres">
      <dgm:prSet presAssocID="{C830A22C-475A-450D-82B9-72A3D3EB7B34}" presName="spaceRect" presStyleCnt="0"/>
      <dgm:spPr/>
    </dgm:pt>
    <dgm:pt modelId="{4195ED4A-78E9-491D-A9CF-23E926D40330}" type="pres">
      <dgm:prSet presAssocID="{C830A22C-475A-450D-82B9-72A3D3EB7B34}" presName="parTx" presStyleLbl="revTx" presStyleIdx="1" presStyleCnt="4">
        <dgm:presLayoutVars>
          <dgm:chMax val="0"/>
          <dgm:chPref val="0"/>
        </dgm:presLayoutVars>
      </dgm:prSet>
      <dgm:spPr/>
    </dgm:pt>
    <dgm:pt modelId="{1267CD62-2CE8-4DB2-B93E-92232739F332}" type="pres">
      <dgm:prSet presAssocID="{BF587375-DEBA-41BB-8461-E39C3A9E5F84}" presName="sibTrans" presStyleCnt="0"/>
      <dgm:spPr/>
    </dgm:pt>
    <dgm:pt modelId="{8B942084-D477-42F5-A7F6-095DCFE13D7A}" type="pres">
      <dgm:prSet presAssocID="{BF7167CB-B5EC-4760-A556-8CAD3B2E50F3}" presName="compNode" presStyleCnt="0"/>
      <dgm:spPr/>
    </dgm:pt>
    <dgm:pt modelId="{98EC3CD8-6945-4E41-8633-6940A07DA757}" type="pres">
      <dgm:prSet presAssocID="{BF7167CB-B5EC-4760-A556-8CAD3B2E50F3}" presName="bgRect" presStyleLbl="bgShp" presStyleIdx="2" presStyleCnt="4"/>
      <dgm:spPr/>
    </dgm:pt>
    <dgm:pt modelId="{0A576E29-EF32-4EE2-8B28-FD76967D4C27}" type="pres">
      <dgm:prSet presAssocID="{BF7167CB-B5EC-4760-A556-8CAD3B2E50F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88E39E8-EB31-4824-9314-4AECA8FFFB44}" type="pres">
      <dgm:prSet presAssocID="{BF7167CB-B5EC-4760-A556-8CAD3B2E50F3}" presName="spaceRect" presStyleCnt="0"/>
      <dgm:spPr/>
    </dgm:pt>
    <dgm:pt modelId="{EBF3F3CB-83C7-4D2A-AEC3-6BEBCA3F4B41}" type="pres">
      <dgm:prSet presAssocID="{BF7167CB-B5EC-4760-A556-8CAD3B2E50F3}" presName="parTx" presStyleLbl="revTx" presStyleIdx="2" presStyleCnt="4">
        <dgm:presLayoutVars>
          <dgm:chMax val="0"/>
          <dgm:chPref val="0"/>
        </dgm:presLayoutVars>
      </dgm:prSet>
      <dgm:spPr/>
    </dgm:pt>
    <dgm:pt modelId="{611340A8-1FA4-45E5-BD56-94BA13214ACD}" type="pres">
      <dgm:prSet presAssocID="{44B4CF42-809F-4401-A135-3D2BFA2BB934}" presName="sibTrans" presStyleCnt="0"/>
      <dgm:spPr/>
    </dgm:pt>
    <dgm:pt modelId="{AFA507CE-D8EC-4B5A-AE6D-A917124BB628}" type="pres">
      <dgm:prSet presAssocID="{A2C7BC5F-FACE-448B-A7D0-E5B3E57D5DBD}" presName="compNode" presStyleCnt="0"/>
      <dgm:spPr/>
    </dgm:pt>
    <dgm:pt modelId="{86D70DE4-ACEF-4F51-AC2B-4455D5EF890E}" type="pres">
      <dgm:prSet presAssocID="{A2C7BC5F-FACE-448B-A7D0-E5B3E57D5DBD}" presName="bgRect" presStyleLbl="bgShp" presStyleIdx="3" presStyleCnt="4"/>
      <dgm:spPr/>
    </dgm:pt>
    <dgm:pt modelId="{4D162AD1-28AC-4FAC-80B5-D0ADC71F6340}" type="pres">
      <dgm:prSet presAssocID="{A2C7BC5F-FACE-448B-A7D0-E5B3E57D5D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C74CFCB-3AA8-4AAA-BA91-FBADB2F9EBAF}" type="pres">
      <dgm:prSet presAssocID="{A2C7BC5F-FACE-448B-A7D0-E5B3E57D5DBD}" presName="spaceRect" presStyleCnt="0"/>
      <dgm:spPr/>
    </dgm:pt>
    <dgm:pt modelId="{746CF0E4-85DC-4650-B01E-13F0DFC7A2B9}" type="pres">
      <dgm:prSet presAssocID="{A2C7BC5F-FACE-448B-A7D0-E5B3E57D5DB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59EA14-7A96-43CF-A172-C7CEB7106B88}" type="presOf" srcId="{A2C7BC5F-FACE-448B-A7D0-E5B3E57D5DBD}" destId="{746CF0E4-85DC-4650-B01E-13F0DFC7A2B9}" srcOrd="0" destOrd="0" presId="urn:microsoft.com/office/officeart/2018/2/layout/IconVerticalSolidList"/>
    <dgm:cxn modelId="{22C5A156-D475-4327-BEC6-98730CF5196E}" srcId="{4B83AC05-58AC-4FA3-AB7D-DF920E201091}" destId="{FE63EDC8-EB57-45EE-A892-7A50ABA291E5}" srcOrd="0" destOrd="0" parTransId="{9C2AC9BC-3616-449D-AEF0-850027369B89}" sibTransId="{01512FDE-D558-4CA1-914B-76729B6C80BF}"/>
    <dgm:cxn modelId="{AD1C2179-D6BD-4914-B210-9EBFDED33984}" type="presOf" srcId="{C830A22C-475A-450D-82B9-72A3D3EB7B34}" destId="{4195ED4A-78E9-491D-A9CF-23E926D40330}" srcOrd="0" destOrd="0" presId="urn:microsoft.com/office/officeart/2018/2/layout/IconVerticalSolidList"/>
    <dgm:cxn modelId="{D5B6799A-A465-438E-A078-0DEC6782283C}" srcId="{4B83AC05-58AC-4FA3-AB7D-DF920E201091}" destId="{BF7167CB-B5EC-4760-A556-8CAD3B2E50F3}" srcOrd="2" destOrd="0" parTransId="{A2BF7924-B7AD-4EEE-97BD-2AF110ABAC45}" sibTransId="{44B4CF42-809F-4401-A135-3D2BFA2BB934}"/>
    <dgm:cxn modelId="{025889A6-E671-461A-9D04-609545BCFF60}" srcId="{4B83AC05-58AC-4FA3-AB7D-DF920E201091}" destId="{C830A22C-475A-450D-82B9-72A3D3EB7B34}" srcOrd="1" destOrd="0" parTransId="{C516F960-F711-4C46-920A-88EA1A1B54F3}" sibTransId="{BF587375-DEBA-41BB-8461-E39C3A9E5F84}"/>
    <dgm:cxn modelId="{1F6F23A9-1749-4A1D-8BA6-5A0154C03CA3}" type="presOf" srcId="{BF7167CB-B5EC-4760-A556-8CAD3B2E50F3}" destId="{EBF3F3CB-83C7-4D2A-AEC3-6BEBCA3F4B41}" srcOrd="0" destOrd="0" presId="urn:microsoft.com/office/officeart/2018/2/layout/IconVerticalSolidList"/>
    <dgm:cxn modelId="{1D9693CD-1317-44E1-976E-32D2D48DCA83}" type="presOf" srcId="{4B83AC05-58AC-4FA3-AB7D-DF920E201091}" destId="{E65D7EF7-6A33-4EBC-B8A8-CC82E6A78810}" srcOrd="0" destOrd="0" presId="urn:microsoft.com/office/officeart/2018/2/layout/IconVerticalSolidList"/>
    <dgm:cxn modelId="{815D12F3-2681-4337-A22A-73959BD45D7A}" srcId="{4B83AC05-58AC-4FA3-AB7D-DF920E201091}" destId="{A2C7BC5F-FACE-448B-A7D0-E5B3E57D5DBD}" srcOrd="3" destOrd="0" parTransId="{E8CFB2B9-B54A-4006-BA9A-72FFD88482DB}" sibTransId="{793A44C8-8CAB-4524-885D-FA5DC93F8322}"/>
    <dgm:cxn modelId="{F6031CFF-A567-4BB9-B72F-DD8C85B43A3F}" type="presOf" srcId="{FE63EDC8-EB57-45EE-A892-7A50ABA291E5}" destId="{B8A75D3F-B7CA-43DE-8B37-139039CA1AD8}" srcOrd="0" destOrd="0" presId="urn:microsoft.com/office/officeart/2018/2/layout/IconVerticalSolidList"/>
    <dgm:cxn modelId="{96562831-6C75-4260-8588-9E44888F703F}" type="presParOf" srcId="{E65D7EF7-6A33-4EBC-B8A8-CC82E6A78810}" destId="{B3409854-88AC-42CB-B036-F02CD4BEC9D9}" srcOrd="0" destOrd="0" presId="urn:microsoft.com/office/officeart/2018/2/layout/IconVerticalSolidList"/>
    <dgm:cxn modelId="{BE9B3CD7-2F89-48C2-8C44-78695E0FE38D}" type="presParOf" srcId="{B3409854-88AC-42CB-B036-F02CD4BEC9D9}" destId="{7BB19698-E301-4DFB-910F-C0E162F2489B}" srcOrd="0" destOrd="0" presId="urn:microsoft.com/office/officeart/2018/2/layout/IconVerticalSolidList"/>
    <dgm:cxn modelId="{53929689-3282-4EBE-A2F1-30CCF2736EF2}" type="presParOf" srcId="{B3409854-88AC-42CB-B036-F02CD4BEC9D9}" destId="{5967B1A9-5DA9-4A3C-9B1F-5AACD5314D38}" srcOrd="1" destOrd="0" presId="urn:microsoft.com/office/officeart/2018/2/layout/IconVerticalSolidList"/>
    <dgm:cxn modelId="{076816F0-EE2E-4D34-B31B-1B76B064FD95}" type="presParOf" srcId="{B3409854-88AC-42CB-B036-F02CD4BEC9D9}" destId="{F5DA1EA1-4F66-49CF-B3DE-D1217B204D90}" srcOrd="2" destOrd="0" presId="urn:microsoft.com/office/officeart/2018/2/layout/IconVerticalSolidList"/>
    <dgm:cxn modelId="{F7F8AFB7-4C4F-440F-A161-7C500F54420B}" type="presParOf" srcId="{B3409854-88AC-42CB-B036-F02CD4BEC9D9}" destId="{B8A75D3F-B7CA-43DE-8B37-139039CA1AD8}" srcOrd="3" destOrd="0" presId="urn:microsoft.com/office/officeart/2018/2/layout/IconVerticalSolidList"/>
    <dgm:cxn modelId="{D2286468-2FB1-4675-9A1E-39E22774EF03}" type="presParOf" srcId="{E65D7EF7-6A33-4EBC-B8A8-CC82E6A78810}" destId="{D86138C7-47A7-4397-8161-9595F06E36DF}" srcOrd="1" destOrd="0" presId="urn:microsoft.com/office/officeart/2018/2/layout/IconVerticalSolidList"/>
    <dgm:cxn modelId="{AC2333AB-F665-455D-8850-9E48800D5233}" type="presParOf" srcId="{E65D7EF7-6A33-4EBC-B8A8-CC82E6A78810}" destId="{5F301BC9-A2C7-400B-9304-629F0ED3BEC6}" srcOrd="2" destOrd="0" presId="urn:microsoft.com/office/officeart/2018/2/layout/IconVerticalSolidList"/>
    <dgm:cxn modelId="{4A90D4F6-0489-4774-97C0-656DA626BB47}" type="presParOf" srcId="{5F301BC9-A2C7-400B-9304-629F0ED3BEC6}" destId="{E817B41A-B6E8-4E2D-AD8A-3114BB047AD6}" srcOrd="0" destOrd="0" presId="urn:microsoft.com/office/officeart/2018/2/layout/IconVerticalSolidList"/>
    <dgm:cxn modelId="{E989891F-4643-4662-91FC-6579322C3109}" type="presParOf" srcId="{5F301BC9-A2C7-400B-9304-629F0ED3BEC6}" destId="{F492102D-FC35-483D-A403-D48F66CD6DA9}" srcOrd="1" destOrd="0" presId="urn:microsoft.com/office/officeart/2018/2/layout/IconVerticalSolidList"/>
    <dgm:cxn modelId="{BBFD60FC-000B-409D-B7FC-EDBFDF7AF9A5}" type="presParOf" srcId="{5F301BC9-A2C7-400B-9304-629F0ED3BEC6}" destId="{DF259501-C049-4BB6-A21F-C137ED14043C}" srcOrd="2" destOrd="0" presId="urn:microsoft.com/office/officeart/2018/2/layout/IconVerticalSolidList"/>
    <dgm:cxn modelId="{743F7315-6A02-43FB-9A63-C7F8702A4093}" type="presParOf" srcId="{5F301BC9-A2C7-400B-9304-629F0ED3BEC6}" destId="{4195ED4A-78E9-491D-A9CF-23E926D40330}" srcOrd="3" destOrd="0" presId="urn:microsoft.com/office/officeart/2018/2/layout/IconVerticalSolidList"/>
    <dgm:cxn modelId="{7EE6A6CA-A941-4F97-B8FC-71B856FCB1C9}" type="presParOf" srcId="{E65D7EF7-6A33-4EBC-B8A8-CC82E6A78810}" destId="{1267CD62-2CE8-4DB2-B93E-92232739F332}" srcOrd="3" destOrd="0" presId="urn:microsoft.com/office/officeart/2018/2/layout/IconVerticalSolidList"/>
    <dgm:cxn modelId="{45D8E396-752C-4D9F-8B84-3C51E5E671EB}" type="presParOf" srcId="{E65D7EF7-6A33-4EBC-B8A8-CC82E6A78810}" destId="{8B942084-D477-42F5-A7F6-095DCFE13D7A}" srcOrd="4" destOrd="0" presId="urn:microsoft.com/office/officeart/2018/2/layout/IconVerticalSolidList"/>
    <dgm:cxn modelId="{EDB053D8-BA17-47E7-A07D-36A5EEFFE8CA}" type="presParOf" srcId="{8B942084-D477-42F5-A7F6-095DCFE13D7A}" destId="{98EC3CD8-6945-4E41-8633-6940A07DA757}" srcOrd="0" destOrd="0" presId="urn:microsoft.com/office/officeart/2018/2/layout/IconVerticalSolidList"/>
    <dgm:cxn modelId="{D2DE11EE-D16C-4531-89D6-83AB3DE96194}" type="presParOf" srcId="{8B942084-D477-42F5-A7F6-095DCFE13D7A}" destId="{0A576E29-EF32-4EE2-8B28-FD76967D4C27}" srcOrd="1" destOrd="0" presId="urn:microsoft.com/office/officeart/2018/2/layout/IconVerticalSolidList"/>
    <dgm:cxn modelId="{0374B5CC-FA80-4AA4-9877-298CD7352A65}" type="presParOf" srcId="{8B942084-D477-42F5-A7F6-095DCFE13D7A}" destId="{C88E39E8-EB31-4824-9314-4AECA8FFFB44}" srcOrd="2" destOrd="0" presId="urn:microsoft.com/office/officeart/2018/2/layout/IconVerticalSolidList"/>
    <dgm:cxn modelId="{794D9716-2596-4B39-A2DE-DC518080840A}" type="presParOf" srcId="{8B942084-D477-42F5-A7F6-095DCFE13D7A}" destId="{EBF3F3CB-83C7-4D2A-AEC3-6BEBCA3F4B41}" srcOrd="3" destOrd="0" presId="urn:microsoft.com/office/officeart/2018/2/layout/IconVerticalSolidList"/>
    <dgm:cxn modelId="{E1FA6A68-75B2-4670-8B84-CC9F3B9950F6}" type="presParOf" srcId="{E65D7EF7-6A33-4EBC-B8A8-CC82E6A78810}" destId="{611340A8-1FA4-45E5-BD56-94BA13214ACD}" srcOrd="5" destOrd="0" presId="urn:microsoft.com/office/officeart/2018/2/layout/IconVerticalSolidList"/>
    <dgm:cxn modelId="{D8D7EF3D-B7A8-4DC6-91B1-17A0C0734F54}" type="presParOf" srcId="{E65D7EF7-6A33-4EBC-B8A8-CC82E6A78810}" destId="{AFA507CE-D8EC-4B5A-AE6D-A917124BB628}" srcOrd="6" destOrd="0" presId="urn:microsoft.com/office/officeart/2018/2/layout/IconVerticalSolidList"/>
    <dgm:cxn modelId="{9835DAD4-DCDE-4420-921B-2B7819E752CB}" type="presParOf" srcId="{AFA507CE-D8EC-4B5A-AE6D-A917124BB628}" destId="{86D70DE4-ACEF-4F51-AC2B-4455D5EF890E}" srcOrd="0" destOrd="0" presId="urn:microsoft.com/office/officeart/2018/2/layout/IconVerticalSolidList"/>
    <dgm:cxn modelId="{A83E0383-FBF6-45BC-B10A-FC7C9D766FA5}" type="presParOf" srcId="{AFA507CE-D8EC-4B5A-AE6D-A917124BB628}" destId="{4D162AD1-28AC-4FAC-80B5-D0ADC71F6340}" srcOrd="1" destOrd="0" presId="urn:microsoft.com/office/officeart/2018/2/layout/IconVerticalSolidList"/>
    <dgm:cxn modelId="{F111437D-432E-46BC-BF2D-A07440649774}" type="presParOf" srcId="{AFA507CE-D8EC-4B5A-AE6D-A917124BB628}" destId="{8C74CFCB-3AA8-4AAA-BA91-FBADB2F9EBAF}" srcOrd="2" destOrd="0" presId="urn:microsoft.com/office/officeart/2018/2/layout/IconVerticalSolidList"/>
    <dgm:cxn modelId="{0E38491B-07A1-4EFC-A1D8-8C9290A7D1E9}" type="presParOf" srcId="{AFA507CE-D8EC-4B5A-AE6D-A917124BB628}" destId="{746CF0E4-85DC-4650-B01E-13F0DFC7A2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476A2-3BC3-8C43-B0DF-DB9C3CA99FDA}">
      <dsp:nvSpPr>
        <dsp:cNvPr id="0" name=""/>
        <dsp:cNvSpPr/>
      </dsp:nvSpPr>
      <dsp:spPr>
        <a:xfrm>
          <a:off x="0" y="0"/>
          <a:ext cx="533843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EA51D-AAF6-D54B-8EB9-95B8F0DA3690}">
      <dsp:nvSpPr>
        <dsp:cNvPr id="0" name=""/>
        <dsp:cNvSpPr/>
      </dsp:nvSpPr>
      <dsp:spPr>
        <a:xfrm>
          <a:off x="0" y="0"/>
          <a:ext cx="5338439" cy="966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Terapista della neuro e psicomotricità dell’età evolutiva</a:t>
          </a:r>
          <a:endParaRPr lang="en-US" sz="2700" kern="1200"/>
        </a:p>
      </dsp:txBody>
      <dsp:txXfrm>
        <a:off x="0" y="0"/>
        <a:ext cx="5338439" cy="966946"/>
      </dsp:txXfrm>
    </dsp:sp>
    <dsp:sp modelId="{00BDB804-F22C-E44D-BDDE-0668168AE44F}">
      <dsp:nvSpPr>
        <dsp:cNvPr id="0" name=""/>
        <dsp:cNvSpPr/>
      </dsp:nvSpPr>
      <dsp:spPr>
        <a:xfrm>
          <a:off x="0" y="966946"/>
          <a:ext cx="533843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5E032-A930-1341-9087-8BDB0FEE6E26}">
      <dsp:nvSpPr>
        <dsp:cNvPr id="0" name=""/>
        <dsp:cNvSpPr/>
      </dsp:nvSpPr>
      <dsp:spPr>
        <a:xfrm>
          <a:off x="0" y="966946"/>
          <a:ext cx="5338439" cy="966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Logopedista</a:t>
          </a:r>
          <a:endParaRPr lang="en-US" sz="2700" kern="1200"/>
        </a:p>
      </dsp:txBody>
      <dsp:txXfrm>
        <a:off x="0" y="966946"/>
        <a:ext cx="5338439" cy="966946"/>
      </dsp:txXfrm>
    </dsp:sp>
    <dsp:sp modelId="{27346C87-9338-2544-BD26-94F7FAD485F0}">
      <dsp:nvSpPr>
        <dsp:cNvPr id="0" name=""/>
        <dsp:cNvSpPr/>
      </dsp:nvSpPr>
      <dsp:spPr>
        <a:xfrm>
          <a:off x="0" y="1933893"/>
          <a:ext cx="533843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B59B9-9F32-2149-9304-6F5F361E3837}">
      <dsp:nvSpPr>
        <dsp:cNvPr id="0" name=""/>
        <dsp:cNvSpPr/>
      </dsp:nvSpPr>
      <dsp:spPr>
        <a:xfrm>
          <a:off x="0" y="1933893"/>
          <a:ext cx="5338439" cy="966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Fisioterapista</a:t>
          </a:r>
          <a:endParaRPr lang="en-US" sz="2700" kern="1200"/>
        </a:p>
      </dsp:txBody>
      <dsp:txXfrm>
        <a:off x="0" y="1933893"/>
        <a:ext cx="5338439" cy="966946"/>
      </dsp:txXfrm>
    </dsp:sp>
    <dsp:sp modelId="{DF4A9D2C-5FCA-884D-B34E-DB0C6F299089}">
      <dsp:nvSpPr>
        <dsp:cNvPr id="0" name=""/>
        <dsp:cNvSpPr/>
      </dsp:nvSpPr>
      <dsp:spPr>
        <a:xfrm>
          <a:off x="0" y="2900840"/>
          <a:ext cx="533843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7FBCB-2FFE-AB4F-AA64-5BD6A11930C5}">
      <dsp:nvSpPr>
        <dsp:cNvPr id="0" name=""/>
        <dsp:cNvSpPr/>
      </dsp:nvSpPr>
      <dsp:spPr>
        <a:xfrm>
          <a:off x="0" y="2900840"/>
          <a:ext cx="5338439" cy="966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Terapista occupazionale</a:t>
          </a:r>
          <a:endParaRPr lang="en-US" sz="2700" kern="1200"/>
        </a:p>
      </dsp:txBody>
      <dsp:txXfrm>
        <a:off x="0" y="2900840"/>
        <a:ext cx="5338439" cy="966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19698-E301-4DFB-910F-C0E162F2489B}">
      <dsp:nvSpPr>
        <dsp:cNvPr id="0" name=""/>
        <dsp:cNvSpPr/>
      </dsp:nvSpPr>
      <dsp:spPr>
        <a:xfrm>
          <a:off x="0" y="1661"/>
          <a:ext cx="4642480" cy="8419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7B1A9-5DA9-4A3C-9B1F-5AACD5314D38}">
      <dsp:nvSpPr>
        <dsp:cNvPr id="0" name=""/>
        <dsp:cNvSpPr/>
      </dsp:nvSpPr>
      <dsp:spPr>
        <a:xfrm>
          <a:off x="254675" y="191089"/>
          <a:ext cx="463047" cy="4630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75D3F-B7CA-43DE-8B37-139039CA1AD8}">
      <dsp:nvSpPr>
        <dsp:cNvPr id="0" name=""/>
        <dsp:cNvSpPr/>
      </dsp:nvSpPr>
      <dsp:spPr>
        <a:xfrm>
          <a:off x="972399" y="1661"/>
          <a:ext cx="3670080" cy="84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2" tIns="89102" rIns="89102" bIns="891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SEGUIRE IL DECORSO E PROGRESSIONE DI MALATTIA</a:t>
          </a:r>
          <a:endParaRPr lang="en-US" sz="1400" kern="1200"/>
        </a:p>
      </dsp:txBody>
      <dsp:txXfrm>
        <a:off x="972399" y="1661"/>
        <a:ext cx="3670080" cy="841903"/>
      </dsp:txXfrm>
    </dsp:sp>
    <dsp:sp modelId="{E817B41A-B6E8-4E2D-AD8A-3114BB047AD6}">
      <dsp:nvSpPr>
        <dsp:cNvPr id="0" name=""/>
        <dsp:cNvSpPr/>
      </dsp:nvSpPr>
      <dsp:spPr>
        <a:xfrm>
          <a:off x="0" y="1054041"/>
          <a:ext cx="4642480" cy="8419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2102D-FC35-483D-A403-D48F66CD6DA9}">
      <dsp:nvSpPr>
        <dsp:cNvPr id="0" name=""/>
        <dsp:cNvSpPr/>
      </dsp:nvSpPr>
      <dsp:spPr>
        <a:xfrm>
          <a:off x="254675" y="1243469"/>
          <a:ext cx="463047" cy="4630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5ED4A-78E9-491D-A9CF-23E926D40330}">
      <dsp:nvSpPr>
        <dsp:cNvPr id="0" name=""/>
        <dsp:cNvSpPr/>
      </dsp:nvSpPr>
      <dsp:spPr>
        <a:xfrm>
          <a:off x="972399" y="1054041"/>
          <a:ext cx="3670080" cy="84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2" tIns="89102" rIns="89102" bIns="891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PROGRAMMARE INTERVENTO IN TEMPO </a:t>
          </a:r>
          <a:r>
            <a:rPr lang="it-IT" sz="1400" kern="1200"/>
            <a:t>(PREVENZIONE, GESTIONE, INDIVIDUARE LA FINESTRA DI INTERVENTO)</a:t>
          </a:r>
          <a:endParaRPr lang="en-US" sz="1400" kern="1200"/>
        </a:p>
      </dsp:txBody>
      <dsp:txXfrm>
        <a:off x="972399" y="1054041"/>
        <a:ext cx="3670080" cy="841903"/>
      </dsp:txXfrm>
    </dsp:sp>
    <dsp:sp modelId="{98EC3CD8-6945-4E41-8633-6940A07DA757}">
      <dsp:nvSpPr>
        <dsp:cNvPr id="0" name=""/>
        <dsp:cNvSpPr/>
      </dsp:nvSpPr>
      <dsp:spPr>
        <a:xfrm>
          <a:off x="0" y="2106420"/>
          <a:ext cx="4642480" cy="8419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76E29-EF32-4EE2-8B28-FD76967D4C27}">
      <dsp:nvSpPr>
        <dsp:cNvPr id="0" name=""/>
        <dsp:cNvSpPr/>
      </dsp:nvSpPr>
      <dsp:spPr>
        <a:xfrm>
          <a:off x="254675" y="2295849"/>
          <a:ext cx="463047" cy="4630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3F3CB-83C7-4D2A-AEC3-6BEBCA3F4B41}">
      <dsp:nvSpPr>
        <dsp:cNvPr id="0" name=""/>
        <dsp:cNvSpPr/>
      </dsp:nvSpPr>
      <dsp:spPr>
        <a:xfrm>
          <a:off x="972399" y="2106420"/>
          <a:ext cx="3670080" cy="84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2" tIns="89102" rIns="89102" bIns="891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VALUTARE POSSIBILI INTERVENTI GIÀ IN ATTO</a:t>
          </a:r>
          <a:r>
            <a:rPr lang="it-IT" sz="1400" kern="1200" dirty="0"/>
            <a:t>: EFFETTI DELLE DIVERSE OPZIONI TERAPEUTICHE (FARMACOLOGICA)</a:t>
          </a:r>
          <a:endParaRPr lang="en-US" sz="1400" kern="1200" dirty="0"/>
        </a:p>
      </dsp:txBody>
      <dsp:txXfrm>
        <a:off x="972399" y="2106420"/>
        <a:ext cx="3670080" cy="841903"/>
      </dsp:txXfrm>
    </dsp:sp>
    <dsp:sp modelId="{86D70DE4-ACEF-4F51-AC2B-4455D5EF890E}">
      <dsp:nvSpPr>
        <dsp:cNvPr id="0" name=""/>
        <dsp:cNvSpPr/>
      </dsp:nvSpPr>
      <dsp:spPr>
        <a:xfrm>
          <a:off x="0" y="3158800"/>
          <a:ext cx="4642480" cy="8419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62AD1-28AC-4FAC-80B5-D0ADC71F6340}">
      <dsp:nvSpPr>
        <dsp:cNvPr id="0" name=""/>
        <dsp:cNvSpPr/>
      </dsp:nvSpPr>
      <dsp:spPr>
        <a:xfrm>
          <a:off x="254675" y="3348229"/>
          <a:ext cx="463047" cy="4630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CF0E4-85DC-4650-B01E-13F0DFC7A2B9}">
      <dsp:nvSpPr>
        <dsp:cNvPr id="0" name=""/>
        <dsp:cNvSpPr/>
      </dsp:nvSpPr>
      <dsp:spPr>
        <a:xfrm>
          <a:off x="972399" y="3158800"/>
          <a:ext cx="3670080" cy="84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2" tIns="89102" rIns="89102" bIns="891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STRUMENTO RIABILITATIVO </a:t>
          </a:r>
          <a:r>
            <a:rPr lang="it-IT" sz="1400" kern="1200"/>
            <a:t>(FKT - TNPEE)</a:t>
          </a:r>
          <a:endParaRPr lang="en-US" sz="1400" kern="1200"/>
        </a:p>
      </dsp:txBody>
      <dsp:txXfrm>
        <a:off x="972399" y="3158800"/>
        <a:ext cx="3670080" cy="841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87DE7-5F6C-7A43-BD74-AE0845684E85}" type="datetimeFigureOut">
              <a:rPr lang="it-IT" smtClean="0"/>
              <a:t>04/09/2022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A6C53-365F-B042-BF0E-3C0BDA917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64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E945-223F-A34D-B74D-3F81AD0FA37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64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Nella presa in </a:t>
            </a:r>
            <a:r>
              <a:rPr lang="en-US" dirty="0" err="1"/>
              <a:t>carico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trattamento</a:t>
            </a:r>
            <a:r>
              <a:rPr lang="en-US" dirty="0"/>
              <a:t> </a:t>
            </a:r>
            <a:r>
              <a:rPr lang="en-US" dirty="0" err="1"/>
              <a:t>riabilitativo</a:t>
            </a:r>
            <a:r>
              <a:rPr lang="en-US" dirty="0"/>
              <a:t> </a:t>
            </a:r>
            <a:r>
              <a:rPr lang="it-IT" dirty="0"/>
              <a:t>si fa progetto, sa accompagnare cercando un equilibrio sempre diverso nell’evolversi delle situazioni, sa valutare tutti gli aspetti e soprattutto sa valutare il mutare dei bisogni.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E945-223F-A34D-B74D-3F81AD0FA37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18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AB2717-A54D-FB41-81DB-F4E692D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E25E09-B031-2647-8691-6254B4A3E9A1}" type="datetimeFigureOut">
              <a:rPr lang="it-IT" smtClean="0"/>
              <a:t>04/09/2022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62F299-7E31-3F41-9525-FB5DC841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485CD7-8AB1-1E4A-A071-6BBE287B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4E1E193-C8B9-1F4C-8314-E008CD50D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60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02A1-ED1D-2040-BD33-E5DCD9B09ED5}" type="datetimeFigureOut">
              <a:rPr lang="it-IT" smtClean="0"/>
              <a:t>04/09/2022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7CCC-DB2F-F04A-9FC9-054790FCC9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95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47" y="1197480"/>
            <a:ext cx="8354485" cy="445053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2734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47" y="1793321"/>
            <a:ext cx="8320619" cy="265167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BD14-AEE2-044A-8639-8D6CD80FBD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00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4977A13-63AF-489D-9A24-9177B5EAD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0" y="135000"/>
            <a:ext cx="6442201" cy="53829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1950" b="1">
                <a:solidFill>
                  <a:srgbClr val="109F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E550187-08DE-4F1B-B4A3-6CB34B5643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001" y="1080001"/>
            <a:ext cx="8062200" cy="30015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9000" indent="-189000" algn="l">
              <a:spcBef>
                <a:spcPts val="450"/>
              </a:spcBef>
              <a:buSzPct val="90000"/>
              <a:buFontTx/>
              <a:buBlip>
                <a:blip r:embed="rId2"/>
              </a:buBlip>
              <a:defRPr sz="1500">
                <a:solidFill>
                  <a:srgbClr val="024665"/>
                </a:solidFill>
                <a:latin typeface="+mj-lt"/>
              </a:defRPr>
            </a:lvl1pPr>
            <a:lvl2pPr algn="l">
              <a:defRPr sz="1500">
                <a:solidFill>
                  <a:srgbClr val="20396F"/>
                </a:solidFill>
                <a:latin typeface="+mj-lt"/>
              </a:defRPr>
            </a:lvl2pPr>
            <a:lvl3pPr algn="l">
              <a:defRPr sz="1500">
                <a:solidFill>
                  <a:srgbClr val="20396F"/>
                </a:solidFill>
                <a:latin typeface="+mj-lt"/>
              </a:defRPr>
            </a:lvl3pPr>
            <a:lvl4pPr algn="l">
              <a:defRPr sz="1500">
                <a:solidFill>
                  <a:srgbClr val="20396F"/>
                </a:solidFill>
                <a:latin typeface="+mj-lt"/>
              </a:defRPr>
            </a:lvl4pPr>
            <a:lvl5pPr algn="l">
              <a:defRPr sz="1500">
                <a:solidFill>
                  <a:srgbClr val="20396F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82B179AB-1144-45BA-A9EC-32C1D14E95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543" y="4860000"/>
            <a:ext cx="5053013" cy="15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24665"/>
                </a:solidFill>
                <a:latin typeface="+mj-lt"/>
              </a:defRPr>
            </a:lvl1pPr>
            <a:lvl2pPr>
              <a:defRPr sz="750">
                <a:solidFill>
                  <a:srgbClr val="20396F"/>
                </a:solidFill>
                <a:latin typeface="+mj-lt"/>
              </a:defRPr>
            </a:lvl2pPr>
            <a:lvl3pPr>
              <a:defRPr sz="750">
                <a:solidFill>
                  <a:srgbClr val="20396F"/>
                </a:solidFill>
                <a:latin typeface="+mj-lt"/>
              </a:defRPr>
            </a:lvl3pPr>
            <a:lvl4pPr>
              <a:defRPr sz="750">
                <a:solidFill>
                  <a:srgbClr val="20396F"/>
                </a:solidFill>
                <a:latin typeface="+mj-lt"/>
              </a:defRPr>
            </a:lvl4pPr>
            <a:lvl5pPr>
              <a:defRPr sz="750">
                <a:solidFill>
                  <a:srgbClr val="20396F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251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7505327-CC7B-064E-D226-5A55EF0B40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891-26D8-8A45-8FD5-A3C300482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315855"/>
            <a:ext cx="7886700" cy="402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48AF617-691D-BE4F-B16F-E210050F14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7729"/>
            <a:ext cx="9197788" cy="1004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3" y="1168400"/>
            <a:ext cx="8252884" cy="4881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50" y="1823508"/>
            <a:ext cx="8261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4BD14-AEE2-044A-8639-8D6CD80FBD81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CC54EE6-8DF8-E644-8D8B-C0A7003E9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290" r="39981"/>
          <a:stretch/>
        </p:blipFill>
        <p:spPr>
          <a:xfrm>
            <a:off x="648929" y="4530203"/>
            <a:ext cx="1012723" cy="5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5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rgbClr val="2734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6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orient="horz" pos="1076" userDrawn="1">
          <p15:clr>
            <a:srgbClr val="F26B43"/>
          </p15:clr>
        </p15:guide>
        <p15:guide id="4" orient="horz" pos="31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ov"/><Relationship Id="rId7" Type="http://schemas.openxmlformats.org/officeDocument/2006/relationships/image" Target="../media/image2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47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salute.gov.it/portale/temi/p2_6.jsp?lingua=italiano&amp;id=808&amp;area=professioni-sanitarie&amp;menu=vuoto&amp;tab=2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F96520-2DD2-CE47-85DD-436E136D871E}"/>
              </a:ext>
            </a:extLst>
          </p:cNvPr>
          <p:cNvSpPr txBox="1"/>
          <p:nvPr/>
        </p:nvSpPr>
        <p:spPr>
          <a:xfrm>
            <a:off x="636814" y="3380317"/>
            <a:ext cx="55680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Giorgia Coratti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300" i="1" dirty="0">
                <a:latin typeface="Arial" panose="020B0604020202020204" pitchFamily="34" charset="0"/>
                <a:cs typeface="Arial" panose="020B0604020202020204" pitchFamily="34" charset="0"/>
              </a:rPr>
              <a:t>TNPEE, PhD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F20BE8-53F1-7F48-84B3-6DB1C913F5E7}"/>
              </a:ext>
            </a:extLst>
          </p:cNvPr>
          <p:cNvSpPr txBox="1"/>
          <p:nvPr/>
        </p:nvSpPr>
        <p:spPr>
          <a:xfrm>
            <a:off x="636814" y="3733968"/>
            <a:ext cx="55680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Com’è cambiata la riabilitazione</a:t>
            </a:r>
            <a:endParaRPr lang="it-IT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37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7AA36-5701-3B45-B839-E059DB203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78" y="1471071"/>
            <a:ext cx="5686276" cy="1566629"/>
          </a:xfrm>
        </p:spPr>
        <p:txBody>
          <a:bodyPr/>
          <a:lstStyle/>
          <a:p>
            <a:r>
              <a:rPr lang="en-GB" sz="1500" dirty="0"/>
              <a:t>La </a:t>
            </a:r>
            <a:r>
              <a:rPr lang="en-GB" sz="1500" dirty="0" err="1"/>
              <a:t>valutazione</a:t>
            </a:r>
            <a:r>
              <a:rPr lang="en-GB" sz="1500" dirty="0"/>
              <a:t> </a:t>
            </a:r>
            <a:r>
              <a:rPr lang="en-GB" sz="1500" dirty="0" err="1"/>
              <a:t>clinica</a:t>
            </a:r>
            <a:r>
              <a:rPr lang="en-GB" sz="1500" dirty="0"/>
              <a:t> </a:t>
            </a:r>
            <a:r>
              <a:rPr lang="en-GB" sz="1500" dirty="0" err="1"/>
              <a:t>dovrebbe</a:t>
            </a:r>
            <a:r>
              <a:rPr lang="en-GB" sz="1500" dirty="0"/>
              <a:t> </a:t>
            </a:r>
            <a:r>
              <a:rPr lang="en-GB" sz="1500" dirty="0" err="1"/>
              <a:t>includere</a:t>
            </a:r>
            <a:r>
              <a:rPr lang="en-GB" sz="1500" dirty="0"/>
              <a:t> </a:t>
            </a:r>
            <a:r>
              <a:rPr lang="en-GB" sz="1500" dirty="0" err="1"/>
              <a:t>l’esame</a:t>
            </a:r>
            <a:r>
              <a:rPr lang="en-GB" sz="1500" dirty="0"/>
              <a:t> del Sistema </a:t>
            </a:r>
            <a:r>
              <a:rPr lang="en-GB" sz="1500" dirty="0" err="1"/>
              <a:t>muscoloscheletrico</a:t>
            </a:r>
            <a:r>
              <a:rPr lang="en-GB" sz="1500" dirty="0"/>
              <a:t> e </a:t>
            </a:r>
            <a:r>
              <a:rPr lang="en-GB" sz="1500" dirty="0" err="1"/>
              <a:t>della</a:t>
            </a:r>
            <a:r>
              <a:rPr lang="en-GB" sz="1500" dirty="0"/>
              <a:t> </a:t>
            </a:r>
            <a:r>
              <a:rPr lang="en-GB" sz="1500" dirty="0" err="1"/>
              <a:t>funzionalità</a:t>
            </a:r>
            <a:r>
              <a:rPr lang="en-GB" sz="1500" dirty="0"/>
              <a:t> </a:t>
            </a:r>
            <a:r>
              <a:rPr lang="en-GB" sz="1500" dirty="0" err="1"/>
              <a:t>motoria</a:t>
            </a:r>
            <a:endParaRPr lang="en-GB" sz="1500" dirty="0"/>
          </a:p>
          <a:p>
            <a:r>
              <a:rPr lang="en-GB" sz="1500" dirty="0"/>
              <a:t>Forza, ROM, scale </a:t>
            </a:r>
            <a:r>
              <a:rPr lang="en-GB" sz="1500" dirty="0" err="1"/>
              <a:t>funzionali</a:t>
            </a:r>
            <a:r>
              <a:rPr lang="en-GB" sz="1500" dirty="0"/>
              <a:t> e test </a:t>
            </a:r>
            <a:r>
              <a:rPr lang="en-GB" sz="1500" dirty="0" err="1"/>
              <a:t>cronometrati</a:t>
            </a:r>
            <a:r>
              <a:rPr lang="en-GB" sz="1500" dirty="0"/>
              <a:t> </a:t>
            </a:r>
            <a:r>
              <a:rPr lang="en-GB" sz="1500" dirty="0" err="1"/>
              <a:t>devono</a:t>
            </a:r>
            <a:r>
              <a:rPr lang="en-GB" sz="1500" dirty="0"/>
              <a:t> </a:t>
            </a:r>
            <a:r>
              <a:rPr lang="en-GB" sz="1500" dirty="0" err="1"/>
              <a:t>entrare</a:t>
            </a:r>
            <a:r>
              <a:rPr lang="en-GB" sz="1500" dirty="0"/>
              <a:t> </a:t>
            </a:r>
            <a:r>
              <a:rPr lang="en-GB" sz="1500" dirty="0" err="1"/>
              <a:t>nella</a:t>
            </a:r>
            <a:r>
              <a:rPr lang="en-GB" sz="1500" dirty="0"/>
              <a:t> routine di </a:t>
            </a:r>
            <a:r>
              <a:rPr lang="en-GB" sz="1500" dirty="0" err="1"/>
              <a:t>valutazione</a:t>
            </a:r>
            <a:r>
              <a:rPr lang="en-GB" sz="1500" dirty="0"/>
              <a:t> del </a:t>
            </a:r>
            <a:r>
              <a:rPr lang="en-GB" sz="1500" dirty="0" err="1"/>
              <a:t>paziente</a:t>
            </a:r>
            <a:r>
              <a:rPr lang="en-GB" sz="1500" dirty="0"/>
              <a:t> </a:t>
            </a:r>
          </a:p>
          <a:p>
            <a:r>
              <a:rPr lang="en-GB" sz="1500" dirty="0"/>
              <a:t>Circa </a:t>
            </a:r>
            <a:r>
              <a:rPr lang="en-GB" sz="1500" dirty="0" err="1"/>
              <a:t>ogni</a:t>
            </a:r>
            <a:r>
              <a:rPr lang="en-GB" sz="1500" dirty="0"/>
              <a:t> 6 </a:t>
            </a:r>
            <a:r>
              <a:rPr lang="en-GB" sz="1500" dirty="0" err="1"/>
              <a:t>mesi</a:t>
            </a:r>
            <a:endParaRPr lang="en-GB" sz="15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B841D-3B75-4351-946E-0E488B57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6E027-F19A-2A49-B52A-488973E83E02}"/>
              </a:ext>
            </a:extLst>
          </p:cNvPr>
          <p:cNvSpPr/>
          <p:nvPr/>
        </p:nvSpPr>
        <p:spPr>
          <a:xfrm>
            <a:off x="1163755" y="3118031"/>
            <a:ext cx="7318094" cy="1244409"/>
          </a:xfrm>
          <a:prstGeom prst="rect">
            <a:avLst/>
          </a:prstGeom>
          <a:solidFill>
            <a:schemeClr val="bg1"/>
          </a:solidFill>
          <a:ln w="7620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5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17C6B-1AF9-284E-841B-455672854391}"/>
              </a:ext>
            </a:extLst>
          </p:cNvPr>
          <p:cNvGrpSpPr/>
          <p:nvPr/>
        </p:nvGrpSpPr>
        <p:grpSpPr>
          <a:xfrm>
            <a:off x="839572" y="2968377"/>
            <a:ext cx="606314" cy="606584"/>
            <a:chOff x="5808891" y="4828300"/>
            <a:chExt cx="1131469" cy="113197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93A9D9-78D0-3F46-AE6B-D0C013CBCBD0}"/>
                </a:ext>
              </a:extLst>
            </p:cNvPr>
            <p:cNvSpPr/>
            <p:nvPr/>
          </p:nvSpPr>
          <p:spPr bwMode="auto">
            <a:xfrm>
              <a:off x="5808891" y="4828300"/>
              <a:ext cx="1131469" cy="11319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51438" tIns="25719" rIns="51438" bIns="2571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075" i="1" dirty="0">
                <a:solidFill>
                  <a:srgbClr val="000000"/>
                </a:solidFill>
                <a:latin typeface="Imago-Medium" pitchFamily="2" charset="0"/>
                <a:ea typeface="MS PGothic" pitchFamily="34" charset="-12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BA45BD-6D32-9E4A-B3C4-FFAC05F89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45" y="5029122"/>
              <a:ext cx="760761" cy="73033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0AB512-DC93-5644-901D-45E7EA1E53B1}"/>
              </a:ext>
            </a:extLst>
          </p:cNvPr>
          <p:cNvSpPr txBox="1">
            <a:spLocks noChangeAspect="1"/>
          </p:cNvSpPr>
          <p:nvPr/>
        </p:nvSpPr>
        <p:spPr>
          <a:xfrm>
            <a:off x="1529525" y="3201554"/>
            <a:ext cx="7015525" cy="11631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354"/>
              </a:spcBef>
            </a:pPr>
            <a:r>
              <a:rPr lang="en-GB" sz="1125" dirty="0" err="1"/>
              <a:t>Approccio</a:t>
            </a:r>
            <a:r>
              <a:rPr lang="en-GB" sz="1125" dirty="0"/>
              <a:t> </a:t>
            </a:r>
            <a:r>
              <a:rPr lang="en-GB" sz="1125" dirty="0" err="1"/>
              <a:t>proattivo</a:t>
            </a:r>
            <a:r>
              <a:rPr lang="en-GB" sz="1125" dirty="0"/>
              <a:t> </a:t>
            </a:r>
            <a:r>
              <a:rPr lang="en-GB" sz="1125" dirty="0" err="1"/>
              <a:t>alla</a:t>
            </a:r>
            <a:r>
              <a:rPr lang="en-GB" sz="1125" dirty="0"/>
              <a:t> </a:t>
            </a:r>
            <a:r>
              <a:rPr lang="en-GB" sz="1125" dirty="0" err="1"/>
              <a:t>riabilitazione</a:t>
            </a:r>
            <a:endParaRPr lang="en-GB" sz="1125" dirty="0"/>
          </a:p>
          <a:p>
            <a:pPr>
              <a:spcBef>
                <a:spcPts val="354"/>
              </a:spcBef>
            </a:pPr>
            <a:r>
              <a:rPr lang="en-GB" sz="1125" dirty="0" err="1"/>
              <a:t>Obiettivi</a:t>
            </a:r>
            <a:r>
              <a:rPr lang="en-GB" sz="1125" dirty="0"/>
              <a:t>:</a:t>
            </a:r>
          </a:p>
          <a:p>
            <a:pPr marL="160752" indent="-160752">
              <a:spcBef>
                <a:spcPts val="354"/>
              </a:spcBef>
              <a:buFont typeface="Arial" panose="020B0604020202020204" pitchFamily="34" charset="0"/>
              <a:buChar char="•"/>
            </a:pPr>
            <a:r>
              <a:rPr lang="en-GB" sz="1125" b="1" dirty="0"/>
              <a:t>non-sitters: </a:t>
            </a:r>
            <a:r>
              <a:rPr lang="en-GB" sz="1125" dirty="0" err="1"/>
              <a:t>ottimizzare</a:t>
            </a:r>
            <a:r>
              <a:rPr lang="en-GB" sz="1125" dirty="0"/>
              <a:t> la </a:t>
            </a:r>
            <a:r>
              <a:rPr lang="en-GB" sz="1125" dirty="0" err="1"/>
              <a:t>funzione</a:t>
            </a:r>
            <a:r>
              <a:rPr lang="en-GB" sz="1125" dirty="0"/>
              <a:t>, </a:t>
            </a:r>
            <a:r>
              <a:rPr lang="en-GB" sz="1125" dirty="0" err="1"/>
              <a:t>minimizzare</a:t>
            </a:r>
            <a:r>
              <a:rPr lang="en-GB" sz="1125" dirty="0"/>
              <a:t> </a:t>
            </a:r>
            <a:r>
              <a:rPr lang="en-GB" sz="1125" dirty="0" err="1"/>
              <a:t>gli</a:t>
            </a:r>
            <a:r>
              <a:rPr lang="en-GB" sz="1125" dirty="0"/>
              <a:t> </a:t>
            </a:r>
            <a:r>
              <a:rPr lang="en-GB" sz="1125" dirty="0" err="1"/>
              <a:t>aspetti</a:t>
            </a:r>
            <a:r>
              <a:rPr lang="en-GB" sz="1125" dirty="0"/>
              <a:t> </a:t>
            </a:r>
            <a:r>
              <a:rPr lang="en-GB" sz="1125" dirty="0" err="1"/>
              <a:t>limitanti</a:t>
            </a:r>
            <a:r>
              <a:rPr lang="en-GB" sz="1125" dirty="0"/>
              <a:t> e </a:t>
            </a:r>
            <a:r>
              <a:rPr lang="en-GB" sz="1125" dirty="0" err="1"/>
              <a:t>ottimizzare</a:t>
            </a:r>
            <a:r>
              <a:rPr lang="en-GB" sz="1125" dirty="0"/>
              <a:t> la </a:t>
            </a:r>
            <a:r>
              <a:rPr lang="en-GB" sz="1125" dirty="0" err="1"/>
              <a:t>tolleranza</a:t>
            </a:r>
            <a:r>
              <a:rPr lang="en-GB" sz="1125" dirty="0"/>
              <a:t> </a:t>
            </a:r>
            <a:r>
              <a:rPr lang="en-GB" sz="1125" dirty="0" err="1"/>
              <a:t>alle</a:t>
            </a:r>
            <a:r>
              <a:rPr lang="en-GB" sz="1125" dirty="0"/>
              <a:t> posture </a:t>
            </a:r>
            <a:endParaRPr lang="en-GB" sz="1125" baseline="30000" dirty="0"/>
          </a:p>
          <a:p>
            <a:pPr marL="160752" indent="-160752">
              <a:spcBef>
                <a:spcPts val="354"/>
              </a:spcBef>
              <a:buFont typeface="Arial" panose="020B0604020202020204" pitchFamily="34" charset="0"/>
              <a:buChar char="•"/>
            </a:pPr>
            <a:r>
              <a:rPr lang="en-GB" sz="1125" b="1" dirty="0"/>
              <a:t>sitters: </a:t>
            </a:r>
            <a:r>
              <a:rPr lang="en-GB" sz="1125" dirty="0" err="1"/>
              <a:t>prevenire</a:t>
            </a:r>
            <a:r>
              <a:rPr lang="en-GB" sz="1125" dirty="0"/>
              <a:t> </a:t>
            </a:r>
            <a:r>
              <a:rPr lang="en-GB" sz="1125" dirty="0" err="1"/>
              <a:t>retrazioni</a:t>
            </a:r>
            <a:r>
              <a:rPr lang="en-GB" sz="1125" dirty="0"/>
              <a:t> e </a:t>
            </a:r>
            <a:r>
              <a:rPr lang="en-GB" sz="1125" dirty="0" err="1"/>
              <a:t>scoliosi</a:t>
            </a:r>
            <a:r>
              <a:rPr lang="en-GB" sz="1125" dirty="0"/>
              <a:t>, </a:t>
            </a:r>
            <a:r>
              <a:rPr lang="en-GB" sz="1125" dirty="0" err="1"/>
              <a:t>mantenere</a:t>
            </a:r>
            <a:r>
              <a:rPr lang="en-GB" sz="1125" dirty="0"/>
              <a:t> e </a:t>
            </a:r>
            <a:r>
              <a:rPr lang="en-GB" sz="1125" dirty="0" err="1"/>
              <a:t>abilitare</a:t>
            </a:r>
            <a:r>
              <a:rPr lang="en-GB" sz="1125" dirty="0"/>
              <a:t> </a:t>
            </a:r>
            <a:r>
              <a:rPr lang="en-GB" sz="1125" dirty="0" err="1"/>
              <a:t>alla</a:t>
            </a:r>
            <a:r>
              <a:rPr lang="en-GB" sz="1125" dirty="0"/>
              <a:t> </a:t>
            </a:r>
            <a:r>
              <a:rPr lang="en-GB" sz="1125" dirty="0" err="1"/>
              <a:t>funzione</a:t>
            </a:r>
            <a:r>
              <a:rPr lang="en-GB" sz="1125" dirty="0"/>
              <a:t> </a:t>
            </a:r>
            <a:r>
              <a:rPr lang="en-GB" sz="1125" dirty="0" err="1"/>
              <a:t>motoria</a:t>
            </a:r>
            <a:r>
              <a:rPr lang="en-GB" sz="1125" dirty="0"/>
              <a:t> e </a:t>
            </a:r>
            <a:r>
              <a:rPr lang="en-GB" sz="1125" dirty="0" err="1"/>
              <a:t>mobilità</a:t>
            </a:r>
            <a:r>
              <a:rPr lang="en-GB" sz="1125" dirty="0"/>
              <a:t> </a:t>
            </a:r>
          </a:p>
          <a:p>
            <a:pPr marL="160752" indent="-160752">
              <a:spcBef>
                <a:spcPts val="354"/>
              </a:spcBef>
              <a:buFont typeface="Arial" panose="020B0604020202020204" pitchFamily="34" charset="0"/>
              <a:buChar char="•"/>
            </a:pPr>
            <a:r>
              <a:rPr lang="en-GB" sz="1125" b="1" dirty="0"/>
              <a:t>walkers:</a:t>
            </a:r>
            <a:r>
              <a:rPr lang="en-GB" sz="1125" dirty="0"/>
              <a:t> </a:t>
            </a:r>
            <a:r>
              <a:rPr lang="en-GB" sz="1125" dirty="0" err="1"/>
              <a:t>mantenere</a:t>
            </a:r>
            <a:r>
              <a:rPr lang="en-GB" sz="1125" dirty="0"/>
              <a:t> e </a:t>
            </a:r>
            <a:r>
              <a:rPr lang="en-GB" sz="1125" dirty="0" err="1"/>
              <a:t>abilitare</a:t>
            </a:r>
            <a:r>
              <a:rPr lang="en-GB" sz="1125" dirty="0"/>
              <a:t> </a:t>
            </a:r>
            <a:r>
              <a:rPr lang="en-GB" sz="1125" dirty="0" err="1"/>
              <a:t>alla</a:t>
            </a:r>
            <a:r>
              <a:rPr lang="en-GB" sz="1125" dirty="0"/>
              <a:t> </a:t>
            </a:r>
            <a:r>
              <a:rPr lang="en-GB" sz="1125" dirty="0" err="1"/>
              <a:t>funzione</a:t>
            </a:r>
            <a:r>
              <a:rPr lang="en-GB" sz="1125" dirty="0"/>
              <a:t> </a:t>
            </a:r>
            <a:r>
              <a:rPr lang="en-GB" sz="1125" dirty="0" err="1"/>
              <a:t>motoria</a:t>
            </a:r>
            <a:r>
              <a:rPr lang="en-GB" sz="1125" dirty="0"/>
              <a:t>, </a:t>
            </a:r>
            <a:r>
              <a:rPr lang="en-GB" sz="1125" dirty="0" err="1"/>
              <a:t>mobilità</a:t>
            </a:r>
            <a:r>
              <a:rPr lang="en-GB" sz="1125" dirty="0"/>
              <a:t>, </a:t>
            </a:r>
            <a:r>
              <a:rPr lang="en-GB" sz="1125" dirty="0" err="1"/>
              <a:t>preservare</a:t>
            </a:r>
            <a:r>
              <a:rPr lang="en-GB" sz="1125" dirty="0"/>
              <a:t> ROM, </a:t>
            </a:r>
            <a:r>
              <a:rPr lang="en-GB" sz="1125" dirty="0" err="1"/>
              <a:t>migliorare</a:t>
            </a:r>
            <a:r>
              <a:rPr lang="en-GB" sz="1125" dirty="0"/>
              <a:t> </a:t>
            </a:r>
            <a:r>
              <a:rPr lang="en-GB" sz="1125" dirty="0" err="1"/>
              <a:t>equilibrio</a:t>
            </a:r>
            <a:r>
              <a:rPr lang="en-GB" sz="1125" dirty="0"/>
              <a:t> e endurance</a:t>
            </a:r>
            <a:endParaRPr lang="en-GB" sz="1075" dirty="0"/>
          </a:p>
        </p:txBody>
      </p:sp>
      <p:pic>
        <p:nvPicPr>
          <p:cNvPr id="8" name="Shape 3312">
            <a:extLst>
              <a:ext uri="{FF2B5EF4-FFF2-40B4-BE49-F238E27FC236}">
                <a16:creationId xmlns:a16="http://schemas.microsoft.com/office/drawing/2014/main" id="{7379DAB1-E104-45C4-8BD8-BA2139C32A7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0035" y="1540394"/>
            <a:ext cx="2035634" cy="1427982"/>
          </a:xfrm>
          <a:prstGeom prst="rect">
            <a:avLst/>
          </a:prstGeom>
          <a:noFill/>
          <a:ln w="76200" cap="rnd">
            <a:solidFill>
              <a:schemeClr val="accent1"/>
            </a:solidFill>
          </a:ln>
          <a:effectLst/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D3FABCBA-D7EB-D90E-DAA9-F810CF69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09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A622-4913-47A1-9A70-75F0A275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Massaggio infantile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D58AA-6017-4227-983D-9683150B4532}"/>
              </a:ext>
            </a:extLst>
          </p:cNvPr>
          <p:cNvSpPr txBox="1"/>
          <p:nvPr/>
        </p:nvSpPr>
        <p:spPr>
          <a:xfrm>
            <a:off x="768096" y="1844628"/>
            <a:ext cx="384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it-IT"/>
              <a:t>Strumento per il genitore per entrare in contatto con il proprio b.</a:t>
            </a:r>
          </a:p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it-IT"/>
              <a:t>Momento di benessere per il bambino</a:t>
            </a:r>
          </a:p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it-IT"/>
              <a:t>I segmenti vengono mobilizzati, sentiti e visti in posizione che non assumono spontaneamente</a:t>
            </a:r>
            <a:endParaRPr lang="it-IT" dirty="0"/>
          </a:p>
        </p:txBody>
      </p:sp>
      <p:pic>
        <p:nvPicPr>
          <p:cNvPr id="1026" name="Picture 2" descr="Image result for massaggio infantile">
            <a:extLst>
              <a:ext uri="{FF2B5EF4-FFF2-40B4-BE49-F238E27FC236}">
                <a16:creationId xmlns:a16="http://schemas.microsoft.com/office/drawing/2014/main" id="{D661B0CA-336B-4C23-9B02-9D917D4F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9" y="1310096"/>
            <a:ext cx="3293269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2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A622-4913-47A1-9A70-75F0A275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Motricità attiva &amp; </a:t>
            </a:r>
            <a:r>
              <a:rPr lang="it-IT" dirty="0" err="1"/>
              <a:t>igene</a:t>
            </a:r>
            <a:r>
              <a:rPr lang="it-IT" dirty="0"/>
              <a:t> posturale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15B8C-39D3-4241-9BCC-503CC52E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89" y="1563624"/>
            <a:ext cx="7290055" cy="3017520"/>
          </a:xfrm>
        </p:spPr>
        <p:txBody>
          <a:bodyPr/>
          <a:lstStyle/>
          <a:p>
            <a:r>
              <a:rPr lang="it-IT" dirty="0"/>
              <a:t>importante faticabilità –» sessioni brevi ma frequenti</a:t>
            </a:r>
          </a:p>
          <a:p>
            <a:r>
              <a:rPr lang="it-IT" dirty="0"/>
              <a:t>scelta delle posture facilitanti</a:t>
            </a:r>
          </a:p>
          <a:p>
            <a:r>
              <a:rPr lang="it-IT" dirty="0"/>
              <a:t>posture sostenute adeguatamente</a:t>
            </a:r>
          </a:p>
          <a:p>
            <a:r>
              <a:rPr lang="it-IT" dirty="0"/>
              <a:t>posture attivanti</a:t>
            </a:r>
          </a:p>
          <a:p>
            <a:r>
              <a:rPr lang="it-IT" dirty="0"/>
              <a:t>attività adeguate dal punto di vista neuropsicomotorio</a:t>
            </a:r>
          </a:p>
          <a:p>
            <a:r>
              <a:rPr lang="it-IT" dirty="0"/>
              <a:t>scelta dei materiali: sicuri, leggeri, con presa facilitata, stimolanti, che propongano un’attività diversificata</a:t>
            </a:r>
          </a:p>
          <a:p>
            <a:r>
              <a:rPr lang="it-IT" dirty="0"/>
              <a:t>ambienti alternativi facilitanti: riduzione della gravità in acqua e con gli elastici</a:t>
            </a:r>
          </a:p>
        </p:txBody>
      </p:sp>
    </p:spTree>
    <p:extLst>
      <p:ext uri="{BB962C8B-B14F-4D97-AF65-F5344CB8AC3E}">
        <p14:creationId xmlns:p14="http://schemas.microsoft.com/office/powerpoint/2010/main" val="255545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55C7C-9600-4E06-B3CA-3D1A12B4A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678" y="1057564"/>
            <a:ext cx="6442201" cy="538292"/>
          </a:xfrm>
        </p:spPr>
        <p:txBody>
          <a:bodyPr/>
          <a:lstStyle/>
          <a:p>
            <a:r>
              <a:rPr lang="it-IT" dirty="0"/>
              <a:t>Esempi di esercizi attivi</a:t>
            </a:r>
          </a:p>
        </p:txBody>
      </p:sp>
      <p:pic>
        <p:nvPicPr>
          <p:cNvPr id="11" name="video 17 bis marco">
            <a:hlinkClick r:id="" action="ppaction://media"/>
            <a:extLst>
              <a:ext uri="{FF2B5EF4-FFF2-40B4-BE49-F238E27FC236}">
                <a16:creationId xmlns:a16="http://schemas.microsoft.com/office/drawing/2014/main" id="{5023D7FA-CA57-4ACD-9232-D9D37BD0D9DD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033" y="1853294"/>
            <a:ext cx="3620981" cy="2036701"/>
          </a:xfrm>
          <a:noFill/>
          <a:ln w="95250" cmpd="dbl">
            <a:solidFill>
              <a:srgbClr val="024665"/>
            </a:solidFill>
          </a:ln>
        </p:spPr>
      </p:pic>
      <p:pic>
        <p:nvPicPr>
          <p:cNvPr id="4" name="Segnaposto contenuto 8" descr="Immagine che contiene pavimento, interni, persona, ragazzo&#10;&#10;Descrizione generata automaticamente">
            <a:extLst>
              <a:ext uri="{FF2B5EF4-FFF2-40B4-BE49-F238E27FC236}">
                <a16:creationId xmlns:a16="http://schemas.microsoft.com/office/drawing/2014/main" id="{E77D1EDF-F38A-CD48-89C5-C45CBA1A9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6198" y="1253505"/>
            <a:ext cx="2251174" cy="3001565"/>
          </a:xfrm>
          <a:prstGeom prst="rect">
            <a:avLst/>
          </a:prstGeom>
          <a:ln>
            <a:solidFill>
              <a:srgbClr val="024665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video 28 michela">
            <a:hlinkClick r:id="" action="ppaction://media"/>
            <a:extLst>
              <a:ext uri="{FF2B5EF4-FFF2-40B4-BE49-F238E27FC236}">
                <a16:creationId xmlns:a16="http://schemas.microsoft.com/office/drawing/2014/main" id="{21B5DEF5-8C68-534B-B1A5-6ADC373A49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1253506"/>
            <a:ext cx="1668065" cy="3001565"/>
          </a:xfrm>
          <a:prstGeom prst="rect">
            <a:avLst/>
          </a:prstGeom>
          <a:noFill/>
          <a:ln w="95250" cmpd="dbl">
            <a:solidFill>
              <a:srgbClr val="024665"/>
            </a:solidFill>
          </a:ln>
        </p:spPr>
      </p:pic>
    </p:spTree>
    <p:extLst>
      <p:ext uri="{BB962C8B-B14F-4D97-AF65-F5344CB8AC3E}">
        <p14:creationId xmlns:p14="http://schemas.microsoft.com/office/powerpoint/2010/main" val="26519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FB4CA-9F0D-4643-8476-3EABB575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300" dirty="0"/>
              <a:t>Mobilizzazione e stretching collo e schiena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5AD71-2C4F-43CB-ACF6-8EA562283943}"/>
              </a:ext>
            </a:extLst>
          </p:cNvPr>
          <p:cNvSpPr txBox="1"/>
          <p:nvPr/>
        </p:nvSpPr>
        <p:spPr>
          <a:xfrm>
            <a:off x="607283" y="2361183"/>
            <a:ext cx="4097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it-IT" dirty="0"/>
              <a:t>mobilizzazioni</a:t>
            </a:r>
          </a:p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it-IT" dirty="0"/>
              <a:t>trazioni, pompage</a:t>
            </a:r>
          </a:p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it-IT" dirty="0"/>
              <a:t>frequenti asimmetrie del rachide per squilibrio del bacino o degli arti superiori</a:t>
            </a:r>
          </a:p>
          <a:p>
            <a:pPr marL="257175" indent="-257175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it-IT" dirty="0"/>
              <a:t>mantenere l’elongazione e l’elasticità del rachide</a:t>
            </a:r>
          </a:p>
        </p:txBody>
      </p:sp>
      <p:pic>
        <p:nvPicPr>
          <p:cNvPr id="5" name="Picture 4" descr="A picture containing person, indoor, window, food&#10;&#10;Description automatically generated">
            <a:extLst>
              <a:ext uri="{FF2B5EF4-FFF2-40B4-BE49-F238E27FC236}">
                <a16:creationId xmlns:a16="http://schemas.microsoft.com/office/drawing/2014/main" id="{A74C3451-B860-41D3-9136-4F35A324E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89299" y="2269875"/>
            <a:ext cx="2483576" cy="1862682"/>
          </a:xfrm>
          <a:prstGeom prst="rect">
            <a:avLst/>
          </a:prstGeom>
        </p:spPr>
      </p:pic>
      <p:pic>
        <p:nvPicPr>
          <p:cNvPr id="7" name="Picture 6" descr="A picture containing person, person, child, sitting&#10;&#10;Description automatically generated">
            <a:extLst>
              <a:ext uri="{FF2B5EF4-FFF2-40B4-BE49-F238E27FC236}">
                <a16:creationId xmlns:a16="http://schemas.microsoft.com/office/drawing/2014/main" id="{1269C3DF-E0EC-4BF8-9304-CB23E5FF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30776" y="2314671"/>
            <a:ext cx="2516356" cy="18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6FC529-2422-3D42-9C44-73E317C21A03}"/>
              </a:ext>
            </a:extLst>
          </p:cNvPr>
          <p:cNvSpPr txBox="1"/>
          <p:nvPr/>
        </p:nvSpPr>
        <p:spPr>
          <a:xfrm>
            <a:off x="582930" y="582930"/>
            <a:ext cx="3454710" cy="187040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300" b="1" spc="-45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Obiettivi: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290A6-D655-514D-A813-534D3037BB2A}"/>
              </a:ext>
            </a:extLst>
          </p:cNvPr>
          <p:cNvSpPr txBox="1">
            <a:spLocks/>
          </p:cNvSpPr>
          <p:nvPr/>
        </p:nvSpPr>
        <p:spPr>
          <a:xfrm>
            <a:off x="582930" y="2571750"/>
            <a:ext cx="3454710" cy="20609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</a:rPr>
              <a:t>Aumento della resistenza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</a:rPr>
              <a:t>Esercizio dinamico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</a:rPr>
              <a:t>Coinvolge grandi gruppi muscolari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</a:rPr>
              <a:t>Beneficio cardio-polmonare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</a:rPr>
              <a:t>Esercizio funzionale </a:t>
            </a:r>
            <a:r>
              <a:rPr lang="en-US" sz="1350">
                <a:solidFill>
                  <a:schemeClr val="tx2"/>
                </a:solidFill>
                <a:sym typeface="Wingdings" pitchFamily="2" charset="2"/>
              </a:rPr>
              <a:t> QoL/ADLs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chemeClr val="tx2"/>
                </a:solidFill>
                <a:sym typeface="Wingdings" pitchFamily="2" charset="2"/>
              </a:rPr>
              <a:t>Densità ossea</a:t>
            </a:r>
          </a:p>
          <a:p>
            <a:pPr indent="-171450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350">
              <a:solidFill>
                <a:schemeClr val="tx2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9B5CD32-134B-B846-9FB8-E5FAF135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69066" y="1311061"/>
            <a:ext cx="2606486" cy="25213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0A8B95-C7A8-5AA5-DA20-F373F967A135}"/>
              </a:ext>
            </a:extLst>
          </p:cNvPr>
          <p:cNvSpPr txBox="1"/>
          <p:nvPr/>
        </p:nvSpPr>
        <p:spPr>
          <a:xfrm>
            <a:off x="582930" y="1148801"/>
            <a:ext cx="18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Esercizio aerobico</a:t>
            </a:r>
          </a:p>
        </p:txBody>
      </p:sp>
    </p:spTree>
    <p:extLst>
      <p:ext uri="{BB962C8B-B14F-4D97-AF65-F5344CB8AC3E}">
        <p14:creationId xmlns:p14="http://schemas.microsoft.com/office/powerpoint/2010/main" val="4030755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688A9E1F-1D21-487A-B6B5-EB01F531E9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967" y="4564450"/>
            <a:ext cx="7992665" cy="175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25" dirty="0"/>
              <a:t>1. Mercuri E, et al. </a:t>
            </a:r>
            <a:r>
              <a:rPr lang="it-IT" sz="525" dirty="0" err="1"/>
              <a:t>Neuromuscul</a:t>
            </a:r>
            <a:r>
              <a:rPr lang="it-IT" sz="525" dirty="0"/>
              <a:t> </a:t>
            </a:r>
            <a:r>
              <a:rPr lang="it-IT" sz="525" dirty="0" err="1"/>
              <a:t>Disord</a:t>
            </a:r>
            <a:r>
              <a:rPr lang="it-IT" sz="525" dirty="0"/>
              <a:t>. 2018; 28:103–115.  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03462" y="4053553"/>
            <a:ext cx="80300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“Options include: Swimming, walking, cycling, yoga, </a:t>
            </a:r>
            <a:r>
              <a:rPr lang="en-US" sz="750" dirty="0" err="1"/>
              <a:t>hippotherapy</a:t>
            </a:r>
            <a:r>
              <a:rPr lang="en-US" sz="750" dirty="0"/>
              <a:t>, rowing, elliptical/cross-trainers</a:t>
            </a:r>
            <a:r>
              <a:rPr lang="en-US" sz="750" baseline="30000" dirty="0"/>
              <a:t>1</a:t>
            </a:r>
            <a:r>
              <a:rPr lang="en-US" sz="750" dirty="0"/>
              <a:t>”</a:t>
            </a:r>
            <a:endParaRPr lang="it-IT" sz="750" dirty="0"/>
          </a:p>
        </p:txBody>
      </p:sp>
      <p:pic>
        <p:nvPicPr>
          <p:cNvPr id="4" name="video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" y="1125505"/>
            <a:ext cx="1637069" cy="2892490"/>
          </a:xfrm>
          <a:prstGeom prst="rect">
            <a:avLst/>
          </a:prstGeom>
        </p:spPr>
      </p:pic>
      <p:pic>
        <p:nvPicPr>
          <p:cNvPr id="10" name="video 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3164" y="2547414"/>
            <a:ext cx="2623807" cy="144309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813" y="1098018"/>
            <a:ext cx="2171175" cy="289249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/>
          <a:srcRect b="29913"/>
          <a:stretch/>
        </p:blipFill>
        <p:spPr>
          <a:xfrm>
            <a:off x="6083164" y="1098018"/>
            <a:ext cx="2623807" cy="13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9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ikTok: The Next Social Media Platform Awash with Disinformation – News  Literacy Matter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2" y="1200132"/>
            <a:ext cx="2489866" cy="79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9" y="2877562"/>
            <a:ext cx="2813580" cy="15796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056" y="1038767"/>
            <a:ext cx="2516095" cy="14153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55" y="2621369"/>
            <a:ext cx="1500386" cy="19276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258" y="1322244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0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1DA2A1A-5035-4945-BF14-2CCD840D4FEE}"/>
              </a:ext>
            </a:extLst>
          </p:cNvPr>
          <p:cNvSpPr/>
          <p:nvPr/>
        </p:nvSpPr>
        <p:spPr>
          <a:xfrm>
            <a:off x="0" y="675250"/>
            <a:ext cx="9144000" cy="34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864B7-5D88-7242-8DBD-FA5C38E89AD4}"/>
              </a:ext>
            </a:extLst>
          </p:cNvPr>
          <p:cNvSpPr txBox="1"/>
          <p:nvPr/>
        </p:nvSpPr>
        <p:spPr>
          <a:xfrm>
            <a:off x="1918482" y="683875"/>
            <a:ext cx="530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</a:rPr>
              <a:t>AUSILI &amp; ORTESI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E84366-737A-4545-AB14-445E6ED9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145376"/>
            <a:ext cx="8382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1DA2A1A-5035-4945-BF14-2CCD840D4FEE}"/>
              </a:ext>
            </a:extLst>
          </p:cNvPr>
          <p:cNvSpPr/>
          <p:nvPr/>
        </p:nvSpPr>
        <p:spPr>
          <a:xfrm>
            <a:off x="0" y="675250"/>
            <a:ext cx="9144000" cy="34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864B7-5D88-7242-8DBD-FA5C38E89AD4}"/>
              </a:ext>
            </a:extLst>
          </p:cNvPr>
          <p:cNvSpPr txBox="1"/>
          <p:nvPr/>
        </p:nvSpPr>
        <p:spPr>
          <a:xfrm>
            <a:off x="1918482" y="683875"/>
            <a:ext cx="530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</a:rPr>
              <a:t>L’importanza del trattamento riabilitativo…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EBB2B2-2657-0E41-89AD-113AD24E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836" y="37756"/>
            <a:ext cx="410893" cy="5136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2880EC-CC84-B34B-9523-1948F6B58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338" y="-80963"/>
            <a:ext cx="1419225" cy="7334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F754F2-34ED-8343-BBC8-384FB11F8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543" y="1457325"/>
            <a:ext cx="2965739" cy="29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2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E55E5CA-E0A0-E766-41F3-2EA0D167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" y="0"/>
            <a:ext cx="9143428" cy="5143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971DBA-A30F-0E92-0668-282D5CA5C2AB}"/>
              </a:ext>
            </a:extLst>
          </p:cNvPr>
          <p:cNvSpPr txBox="1"/>
          <p:nvPr/>
        </p:nvSpPr>
        <p:spPr>
          <a:xfrm>
            <a:off x="510951" y="3380317"/>
            <a:ext cx="79554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Giorgia Coratti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Policlinico Gemelli, Roma</a:t>
            </a: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88D803-2059-BE14-0808-E62DFF79647C}"/>
              </a:ext>
            </a:extLst>
          </p:cNvPr>
          <p:cNvSpPr txBox="1"/>
          <p:nvPr/>
        </p:nvSpPr>
        <p:spPr>
          <a:xfrm>
            <a:off x="510951" y="3978897"/>
            <a:ext cx="834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Com’è cambiata la riabilitazione</a:t>
            </a:r>
          </a:p>
        </p:txBody>
      </p:sp>
    </p:spTree>
    <p:extLst>
      <p:ext uri="{BB962C8B-B14F-4D97-AF65-F5344CB8AC3E}">
        <p14:creationId xmlns:p14="http://schemas.microsoft.com/office/powerpoint/2010/main" val="2823664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11CDDD-C842-EE44-BC1A-A7673234C2F8}"/>
              </a:ext>
            </a:extLst>
          </p:cNvPr>
          <p:cNvSpPr txBox="1"/>
          <p:nvPr/>
        </p:nvSpPr>
        <p:spPr>
          <a:xfrm>
            <a:off x="2888088" y="1430326"/>
            <a:ext cx="5130942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350" b="1" dirty="0"/>
              <a:t>Ogni differenza </a:t>
            </a:r>
            <a:r>
              <a:rPr lang="it-IT" sz="1350" dirty="0"/>
              <a:t>tra lo sviluppo del bambino e la progressione della storia naturale SMA I è un successo terapeutico!</a:t>
            </a: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BB6AEC1F-285F-9942-8D93-170C38ECE781}"/>
              </a:ext>
            </a:extLst>
          </p:cNvPr>
          <p:cNvSpPr/>
          <p:nvPr/>
        </p:nvSpPr>
        <p:spPr>
          <a:xfrm>
            <a:off x="5763552" y="1970789"/>
            <a:ext cx="445587" cy="53639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68AC00-217A-8F42-B922-36139FF6CA3A}"/>
              </a:ext>
            </a:extLst>
          </p:cNvPr>
          <p:cNvSpPr txBox="1"/>
          <p:nvPr/>
        </p:nvSpPr>
        <p:spPr>
          <a:xfrm rot="335890">
            <a:off x="4669606" y="2508792"/>
            <a:ext cx="1230193" cy="253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b="1" dirty="0"/>
              <a:t>Sopravvivenza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519A76-7A09-A741-AAE9-25E0A67CE043}"/>
              </a:ext>
            </a:extLst>
          </p:cNvPr>
          <p:cNvSpPr txBox="1"/>
          <p:nvPr/>
        </p:nvSpPr>
        <p:spPr>
          <a:xfrm rot="21398134">
            <a:off x="6228790" y="2450308"/>
            <a:ext cx="1563170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b="1" dirty="0"/>
              <a:t>Qualsiasi </a:t>
            </a:r>
            <a:r>
              <a:rPr lang="it-IT" sz="1050" dirty="0"/>
              <a:t>miglioramento nella funzione motoria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7F1E20-19AD-9845-86D9-AE07BD1BA46E}"/>
              </a:ext>
            </a:extLst>
          </p:cNvPr>
          <p:cNvSpPr txBox="1"/>
          <p:nvPr/>
        </p:nvSpPr>
        <p:spPr>
          <a:xfrm rot="21233465">
            <a:off x="4590215" y="2935273"/>
            <a:ext cx="938940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Capacità </a:t>
            </a:r>
            <a:r>
              <a:rPr lang="it-IT" sz="1050" b="1" dirty="0" err="1"/>
              <a:t>deglutitorie</a:t>
            </a:r>
            <a:endParaRPr lang="it-IT" sz="105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2FC67E-0666-B843-AFA9-80F48C53F080}"/>
              </a:ext>
            </a:extLst>
          </p:cNvPr>
          <p:cNvSpPr txBox="1"/>
          <p:nvPr/>
        </p:nvSpPr>
        <p:spPr>
          <a:xfrm rot="448405">
            <a:off x="5698636" y="3101817"/>
            <a:ext cx="1541420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b="1" dirty="0"/>
              <a:t>Non </a:t>
            </a:r>
            <a:r>
              <a:rPr lang="it-IT" sz="1050" dirty="0"/>
              <a:t>in ventilazione permanente</a:t>
            </a:r>
          </a:p>
        </p:txBody>
      </p:sp>
      <p:pic>
        <p:nvPicPr>
          <p:cNvPr id="13" name="slide 4 zlata carrr" descr="slide 4 zlata carrr">
            <a:hlinkClick r:id="" action="ppaction://media"/>
            <a:extLst>
              <a:ext uri="{FF2B5EF4-FFF2-40B4-BE49-F238E27FC236}">
                <a16:creationId xmlns:a16="http://schemas.microsoft.com/office/drawing/2014/main" id="{F9AC0FD4-1910-1C40-8F34-C555F0D1D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040" r="20573"/>
          <a:stretch/>
        </p:blipFill>
        <p:spPr>
          <a:xfrm>
            <a:off x="2888088" y="2507185"/>
            <a:ext cx="1495507" cy="1921027"/>
          </a:xfrm>
          <a:prstGeom prst="rect">
            <a:avLst/>
          </a:prstGeom>
        </p:spPr>
      </p:pic>
      <p:pic>
        <p:nvPicPr>
          <p:cNvPr id="14" name="slide 3BASELINE ZLATA" descr="slide 3BASELINE ZLATA">
            <a:hlinkClick r:id="" action="ppaction://media"/>
            <a:extLst>
              <a:ext uri="{FF2B5EF4-FFF2-40B4-BE49-F238E27FC236}">
                <a16:creationId xmlns:a16="http://schemas.microsoft.com/office/drawing/2014/main" id="{183A525F-7128-6E4D-A18A-77C441721C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220" y="1978244"/>
            <a:ext cx="1970575" cy="110844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7A5C87-5731-8A41-B88A-C5424A74ADE7}"/>
              </a:ext>
            </a:extLst>
          </p:cNvPr>
          <p:cNvSpPr txBox="1"/>
          <p:nvPr/>
        </p:nvSpPr>
        <p:spPr>
          <a:xfrm>
            <a:off x="1663342" y="4522474"/>
            <a:ext cx="7037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Baranello G, </a:t>
            </a:r>
            <a:r>
              <a:rPr lang="it-IT" sz="500" dirty="0" err="1"/>
              <a:t>Darras</a:t>
            </a:r>
            <a:r>
              <a:rPr lang="it-IT" sz="500" dirty="0"/>
              <a:t> BT, </a:t>
            </a:r>
            <a:r>
              <a:rPr lang="it-IT" sz="500" dirty="0" err="1"/>
              <a:t>Day</a:t>
            </a:r>
            <a:r>
              <a:rPr lang="it-IT" sz="500" dirty="0"/>
              <a:t> JW, et al. </a:t>
            </a:r>
            <a:r>
              <a:rPr lang="it-IT" sz="500" dirty="0" err="1"/>
              <a:t>Risdiplam</a:t>
            </a:r>
            <a:r>
              <a:rPr lang="it-IT" sz="500" dirty="0"/>
              <a:t> in </a:t>
            </a:r>
            <a:r>
              <a:rPr lang="it-IT" sz="500" dirty="0" err="1"/>
              <a:t>Type</a:t>
            </a:r>
            <a:r>
              <a:rPr lang="it-IT" sz="500" dirty="0"/>
              <a:t> 1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. </a:t>
            </a:r>
            <a:r>
              <a:rPr lang="it-IT" sz="500" i="1" dirty="0" err="1"/>
              <a:t>N</a:t>
            </a:r>
            <a:r>
              <a:rPr lang="it-IT" sz="500" i="1" dirty="0"/>
              <a:t> </a:t>
            </a:r>
            <a:r>
              <a:rPr lang="it-IT" sz="500" i="1" dirty="0" err="1"/>
              <a:t>Engl</a:t>
            </a:r>
            <a:r>
              <a:rPr lang="it-IT" sz="500" i="1" dirty="0"/>
              <a:t> </a:t>
            </a:r>
            <a:r>
              <a:rPr lang="it-IT" sz="500" i="1" dirty="0" err="1"/>
              <a:t>J</a:t>
            </a:r>
            <a:r>
              <a:rPr lang="it-IT" sz="500" i="1" dirty="0"/>
              <a:t> </a:t>
            </a:r>
            <a:r>
              <a:rPr lang="it-IT" sz="500" i="1" dirty="0" err="1"/>
              <a:t>Med</a:t>
            </a:r>
            <a:r>
              <a:rPr lang="it-IT" sz="500" dirty="0"/>
              <a:t>. 2021;384(10):915-923. doi:10.1056/NEJMoa2009965</a:t>
            </a:r>
          </a:p>
          <a:p>
            <a:r>
              <a:rPr lang="it-IT" sz="500" dirty="0"/>
              <a:t>Pane M, Coratti G, Sansone VA, et al. </a:t>
            </a:r>
            <a:r>
              <a:rPr lang="it-IT" sz="500" dirty="0" err="1"/>
              <a:t>Type</a:t>
            </a:r>
            <a:r>
              <a:rPr lang="it-IT" sz="500" dirty="0"/>
              <a:t> I SMA "new </a:t>
            </a:r>
            <a:r>
              <a:rPr lang="it-IT" sz="500" dirty="0" err="1"/>
              <a:t>natural</a:t>
            </a:r>
            <a:r>
              <a:rPr lang="it-IT" sz="500" dirty="0"/>
              <a:t> </a:t>
            </a:r>
            <a:r>
              <a:rPr lang="it-IT" sz="500" dirty="0" err="1"/>
              <a:t>history</a:t>
            </a:r>
            <a:r>
              <a:rPr lang="it-IT" sz="500" dirty="0"/>
              <a:t>": long-</a:t>
            </a:r>
            <a:r>
              <a:rPr lang="it-IT" sz="500" dirty="0" err="1"/>
              <a:t>term</a:t>
            </a:r>
            <a:r>
              <a:rPr lang="it-IT" sz="500" dirty="0"/>
              <a:t> data in nusinersen-</a:t>
            </a:r>
            <a:r>
              <a:rPr lang="it-IT" sz="500" dirty="0" err="1"/>
              <a:t>treated</a:t>
            </a:r>
            <a:r>
              <a:rPr lang="it-IT" sz="500" dirty="0"/>
              <a:t> </a:t>
            </a:r>
            <a:r>
              <a:rPr lang="it-IT" sz="500" dirty="0" err="1"/>
              <a:t>patients</a:t>
            </a:r>
            <a:r>
              <a:rPr lang="it-IT" sz="500" dirty="0"/>
              <a:t>. </a:t>
            </a:r>
            <a:r>
              <a:rPr lang="it-IT" sz="500" i="1" dirty="0" err="1"/>
              <a:t>Ann</a:t>
            </a:r>
            <a:r>
              <a:rPr lang="it-IT" sz="500" i="1" dirty="0"/>
              <a:t> </a:t>
            </a:r>
            <a:r>
              <a:rPr lang="it-IT" sz="500" i="1" dirty="0" err="1"/>
              <a:t>Clin</a:t>
            </a:r>
            <a:r>
              <a:rPr lang="it-IT" sz="500" i="1" dirty="0"/>
              <a:t> </a:t>
            </a:r>
            <a:r>
              <a:rPr lang="it-IT" sz="500" i="1" dirty="0" err="1"/>
              <a:t>Transl</a:t>
            </a:r>
            <a:r>
              <a:rPr lang="it-IT" sz="500" i="1" dirty="0"/>
              <a:t> </a:t>
            </a:r>
            <a:r>
              <a:rPr lang="it-IT" sz="500" i="1" dirty="0" err="1"/>
              <a:t>Neurol</a:t>
            </a:r>
            <a:r>
              <a:rPr lang="it-IT" sz="500" dirty="0"/>
              <a:t>. 2021;8(3):548-557. doi:10.1002/acn3.51276</a:t>
            </a:r>
          </a:p>
          <a:p>
            <a:r>
              <a:rPr lang="it-IT" sz="500" dirty="0"/>
              <a:t>Sansone VA, </a:t>
            </a:r>
            <a:r>
              <a:rPr lang="it-IT" sz="500" dirty="0" err="1"/>
              <a:t>Pirola</a:t>
            </a:r>
            <a:r>
              <a:rPr lang="it-IT" sz="500" dirty="0"/>
              <a:t> A, </a:t>
            </a:r>
            <a:r>
              <a:rPr lang="it-IT" sz="500" dirty="0" err="1"/>
              <a:t>Albamonte</a:t>
            </a:r>
            <a:r>
              <a:rPr lang="it-IT" sz="500" dirty="0"/>
              <a:t> E, et al. </a:t>
            </a:r>
            <a:r>
              <a:rPr lang="it-IT" sz="500" dirty="0" err="1"/>
              <a:t>Respiratory</a:t>
            </a:r>
            <a:r>
              <a:rPr lang="it-IT" sz="500" dirty="0"/>
              <a:t> </a:t>
            </a:r>
            <a:r>
              <a:rPr lang="it-IT" sz="500" dirty="0" err="1"/>
              <a:t>Needs</a:t>
            </a:r>
            <a:r>
              <a:rPr lang="it-IT" sz="500" dirty="0"/>
              <a:t> in </a:t>
            </a:r>
            <a:r>
              <a:rPr lang="it-IT" sz="500" dirty="0" err="1"/>
              <a:t>Patients</a:t>
            </a:r>
            <a:r>
              <a:rPr lang="it-IT" sz="500" dirty="0"/>
              <a:t> with </a:t>
            </a:r>
            <a:r>
              <a:rPr lang="it-IT" sz="500" dirty="0" err="1"/>
              <a:t>Type</a:t>
            </a:r>
            <a:r>
              <a:rPr lang="it-IT" sz="500" dirty="0"/>
              <a:t> 1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 </a:t>
            </a:r>
            <a:r>
              <a:rPr lang="it-IT" sz="500" dirty="0" err="1"/>
              <a:t>Treated</a:t>
            </a:r>
            <a:r>
              <a:rPr lang="it-IT" sz="500" dirty="0"/>
              <a:t> with Nusinersen. </a:t>
            </a:r>
            <a:r>
              <a:rPr lang="it-IT" sz="500" i="1" dirty="0" err="1"/>
              <a:t>J</a:t>
            </a:r>
            <a:r>
              <a:rPr lang="it-IT" sz="500" i="1" dirty="0"/>
              <a:t> </a:t>
            </a:r>
            <a:r>
              <a:rPr lang="it-IT" sz="500" i="1" dirty="0" err="1"/>
              <a:t>Pediatr</a:t>
            </a:r>
            <a:r>
              <a:rPr lang="it-IT" sz="500" dirty="0"/>
              <a:t>. 2020;219:223-228.e4. doi:10.1016/j.jpeds.2019.12.047</a:t>
            </a:r>
          </a:p>
          <a:p>
            <a:r>
              <a:rPr lang="it-IT" sz="500" dirty="0"/>
              <a:t>Coratti G, Pane M, Lucibello </a:t>
            </a:r>
            <a:r>
              <a:rPr lang="it-IT" sz="500" dirty="0" err="1"/>
              <a:t>S</a:t>
            </a:r>
            <a:r>
              <a:rPr lang="it-IT" sz="500" dirty="0"/>
              <a:t>, et al. Age </a:t>
            </a:r>
            <a:r>
              <a:rPr lang="it-IT" sz="500" dirty="0" err="1"/>
              <a:t>related</a:t>
            </a:r>
            <a:r>
              <a:rPr lang="it-IT" sz="500" dirty="0"/>
              <a:t> treatment </a:t>
            </a:r>
            <a:r>
              <a:rPr lang="it-IT" sz="500" dirty="0" err="1"/>
              <a:t>effect</a:t>
            </a:r>
            <a:r>
              <a:rPr lang="it-IT" sz="500" dirty="0"/>
              <a:t> in </a:t>
            </a:r>
            <a:r>
              <a:rPr lang="it-IT" sz="500" dirty="0" err="1"/>
              <a:t>type</a:t>
            </a:r>
            <a:r>
              <a:rPr lang="it-IT" sz="500" dirty="0"/>
              <a:t> II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 </a:t>
            </a:r>
            <a:r>
              <a:rPr lang="it-IT" sz="500" dirty="0" err="1"/>
              <a:t>pediatric</a:t>
            </a:r>
            <a:r>
              <a:rPr lang="it-IT" sz="500" dirty="0"/>
              <a:t> </a:t>
            </a:r>
            <a:r>
              <a:rPr lang="it-IT" sz="500" dirty="0" err="1"/>
              <a:t>patients</a:t>
            </a:r>
            <a:r>
              <a:rPr lang="it-IT" sz="500" dirty="0"/>
              <a:t> </a:t>
            </a:r>
            <a:r>
              <a:rPr lang="it-IT" sz="500" dirty="0" err="1"/>
              <a:t>treated</a:t>
            </a:r>
            <a:r>
              <a:rPr lang="it-IT" sz="500" dirty="0"/>
              <a:t> with nusinersen [</a:t>
            </a:r>
            <a:r>
              <a:rPr lang="it-IT" sz="500" dirty="0" err="1"/>
              <a:t>published</a:t>
            </a:r>
            <a:r>
              <a:rPr lang="it-IT" sz="500" dirty="0"/>
              <a:t> online </a:t>
            </a:r>
            <a:r>
              <a:rPr lang="it-IT" sz="500" dirty="0" err="1"/>
              <a:t>ahead</a:t>
            </a:r>
            <a:r>
              <a:rPr lang="it-IT" sz="500" dirty="0"/>
              <a:t> of </a:t>
            </a:r>
            <a:r>
              <a:rPr lang="it-IT" sz="500" dirty="0" err="1"/>
              <a:t>print</a:t>
            </a:r>
            <a:r>
              <a:rPr lang="it-IT" sz="500" dirty="0"/>
              <a:t>, 2021 </a:t>
            </a:r>
            <a:r>
              <a:rPr lang="it-IT" sz="500" dirty="0" err="1"/>
              <a:t>Apr</a:t>
            </a:r>
            <a:r>
              <a:rPr lang="it-IT" sz="500" dirty="0"/>
              <a:t> 2]. </a:t>
            </a:r>
            <a:r>
              <a:rPr lang="it-IT" sz="500" i="1" dirty="0" err="1"/>
              <a:t>Neuromuscul</a:t>
            </a:r>
            <a:r>
              <a:rPr lang="it-IT" sz="500" i="1" dirty="0"/>
              <a:t> </a:t>
            </a:r>
            <a:r>
              <a:rPr lang="it-IT" sz="500" i="1" dirty="0" err="1"/>
              <a:t>Disord</a:t>
            </a:r>
            <a:r>
              <a:rPr lang="it-IT" sz="500" dirty="0"/>
              <a:t>. 2021;S0960-8966(21)00075-4. doi:10.1016/j.nmd.2021.03.012</a:t>
            </a:r>
          </a:p>
          <a:p>
            <a:r>
              <a:rPr lang="it-IT" sz="500" dirty="0"/>
              <a:t>Mercuri E, </a:t>
            </a:r>
            <a:r>
              <a:rPr lang="it-IT" sz="500" dirty="0" err="1"/>
              <a:t>Darras</a:t>
            </a:r>
            <a:r>
              <a:rPr lang="it-IT" sz="500" dirty="0"/>
              <a:t> BT, </a:t>
            </a:r>
            <a:r>
              <a:rPr lang="it-IT" sz="500" dirty="0" err="1"/>
              <a:t>Chiriboga</a:t>
            </a:r>
            <a:r>
              <a:rPr lang="it-IT" sz="500" dirty="0"/>
              <a:t> CA, et al. Nusinersen versus </a:t>
            </a:r>
            <a:r>
              <a:rPr lang="it-IT" sz="500" dirty="0" err="1"/>
              <a:t>Sham</a:t>
            </a:r>
            <a:r>
              <a:rPr lang="it-IT" sz="500" dirty="0"/>
              <a:t> Control in </a:t>
            </a:r>
            <a:r>
              <a:rPr lang="it-IT" sz="500" dirty="0" err="1"/>
              <a:t>Later-Onset</a:t>
            </a:r>
            <a:r>
              <a:rPr lang="it-IT" sz="500" dirty="0"/>
              <a:t>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. </a:t>
            </a:r>
            <a:r>
              <a:rPr lang="it-IT" sz="500" i="1" dirty="0" err="1"/>
              <a:t>N</a:t>
            </a:r>
            <a:r>
              <a:rPr lang="it-IT" sz="500" i="1" dirty="0"/>
              <a:t> </a:t>
            </a:r>
            <a:r>
              <a:rPr lang="it-IT" sz="500" i="1" dirty="0" err="1"/>
              <a:t>Engl</a:t>
            </a:r>
            <a:r>
              <a:rPr lang="it-IT" sz="500" i="1" dirty="0"/>
              <a:t> </a:t>
            </a:r>
            <a:r>
              <a:rPr lang="it-IT" sz="500" i="1" dirty="0" err="1"/>
              <a:t>J</a:t>
            </a:r>
            <a:r>
              <a:rPr lang="it-IT" sz="500" i="1" dirty="0"/>
              <a:t> </a:t>
            </a:r>
            <a:r>
              <a:rPr lang="it-IT" sz="500" i="1" dirty="0" err="1"/>
              <a:t>Med</a:t>
            </a:r>
            <a:r>
              <a:rPr lang="it-IT" sz="500" dirty="0"/>
              <a:t>. 2018;378(7):625-635. doi:10.1056/NEJMoa1710504</a:t>
            </a:r>
          </a:p>
        </p:txBody>
      </p:sp>
    </p:spTree>
    <p:extLst>
      <p:ext uri="{BB962C8B-B14F-4D97-AF65-F5344CB8AC3E}">
        <p14:creationId xmlns:p14="http://schemas.microsoft.com/office/powerpoint/2010/main" val="41529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C2E6C-2D24-D649-B574-D3621F8B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Take home </a:t>
            </a:r>
            <a:r>
              <a:rPr lang="it-IT" dirty="0" err="1"/>
              <a:t>message</a:t>
            </a:r>
            <a:endParaRPr lang="it-IT" dirty="0"/>
          </a:p>
        </p:txBody>
      </p:sp>
      <p:pic>
        <p:nvPicPr>
          <p:cNvPr id="1028" name="Picture 4" descr="Adapting to Global Pandemic Financially - Botswana Youth Magazine">
            <a:extLst>
              <a:ext uri="{FF2B5EF4-FFF2-40B4-BE49-F238E27FC236}">
                <a16:creationId xmlns:a16="http://schemas.microsoft.com/office/drawing/2014/main" id="{B6C65869-A309-1241-9CBB-6F5E7DE777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 bwMode="auto">
          <a:xfrm>
            <a:off x="2570301" y="1746063"/>
            <a:ext cx="4330288" cy="165137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2B1526-33A7-BB4D-B78F-427F96D1B2DA}"/>
              </a:ext>
            </a:extLst>
          </p:cNvPr>
          <p:cNvSpPr txBox="1"/>
          <p:nvPr/>
        </p:nvSpPr>
        <p:spPr>
          <a:xfrm>
            <a:off x="4091027" y="1278455"/>
            <a:ext cx="30137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E’ arrivato il tempo di mettersi in gioco!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38E0ED-E906-6E49-B2D7-B2CB903051EF}"/>
              </a:ext>
            </a:extLst>
          </p:cNvPr>
          <p:cNvSpPr txBox="1"/>
          <p:nvPr/>
        </p:nvSpPr>
        <p:spPr>
          <a:xfrm>
            <a:off x="1967594" y="3755572"/>
            <a:ext cx="8106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Adattare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224ACD-24AD-8545-AE63-A8D06AD13F48}"/>
              </a:ext>
            </a:extLst>
          </p:cNvPr>
          <p:cNvSpPr txBox="1"/>
          <p:nvPr/>
        </p:nvSpPr>
        <p:spPr>
          <a:xfrm>
            <a:off x="3202553" y="4073128"/>
            <a:ext cx="8976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Ripensare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428BFA-B1C0-9141-AA0F-852D1AC48BC0}"/>
              </a:ext>
            </a:extLst>
          </p:cNvPr>
          <p:cNvSpPr txBox="1"/>
          <p:nvPr/>
        </p:nvSpPr>
        <p:spPr>
          <a:xfrm>
            <a:off x="4898517" y="3617073"/>
            <a:ext cx="867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Inventare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565713-8B09-EE40-9AFD-D8FFC50FB9F9}"/>
              </a:ext>
            </a:extLst>
          </p:cNvPr>
          <p:cNvSpPr txBox="1"/>
          <p:nvPr/>
        </p:nvSpPr>
        <p:spPr>
          <a:xfrm>
            <a:off x="6554169" y="4032571"/>
            <a:ext cx="11012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/>
              <a:t>e… rischiare!</a:t>
            </a:r>
          </a:p>
        </p:txBody>
      </p:sp>
    </p:spTree>
    <p:extLst>
      <p:ext uri="{BB962C8B-B14F-4D97-AF65-F5344CB8AC3E}">
        <p14:creationId xmlns:p14="http://schemas.microsoft.com/office/powerpoint/2010/main" val="246901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text Vectors &amp; Illustrations for Free Download | Freepik">
            <a:extLst>
              <a:ext uri="{FF2B5EF4-FFF2-40B4-BE49-F238E27FC236}">
                <a16:creationId xmlns:a16="http://schemas.microsoft.com/office/drawing/2014/main" id="{F8D7E52A-502C-71D9-BFB6-41B6B530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15" y="1314450"/>
            <a:ext cx="6517570" cy="31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E55E5CA-E0A0-E766-41F3-2EA0D167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" y="0"/>
            <a:ext cx="9143428" cy="5143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971DBA-A30F-0E92-0668-282D5CA5C2AB}"/>
              </a:ext>
            </a:extLst>
          </p:cNvPr>
          <p:cNvSpPr txBox="1"/>
          <p:nvPr/>
        </p:nvSpPr>
        <p:spPr>
          <a:xfrm>
            <a:off x="510951" y="3380317"/>
            <a:ext cx="79554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Giorgia Coratti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Policlinico Gemelli, Roma</a:t>
            </a: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88D803-2059-BE14-0808-E62DFF79647C}"/>
              </a:ext>
            </a:extLst>
          </p:cNvPr>
          <p:cNvSpPr txBox="1"/>
          <p:nvPr/>
        </p:nvSpPr>
        <p:spPr>
          <a:xfrm>
            <a:off x="510951" y="3978897"/>
            <a:ext cx="834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Com’è cambiata la riabilitazione</a:t>
            </a:r>
          </a:p>
        </p:txBody>
      </p:sp>
    </p:spTree>
    <p:extLst>
      <p:ext uri="{BB962C8B-B14F-4D97-AF65-F5344CB8AC3E}">
        <p14:creationId xmlns:p14="http://schemas.microsoft.com/office/powerpoint/2010/main" val="3716043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603E-33F5-467A-BCCF-72F1F9BD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701318"/>
            <a:ext cx="2451169" cy="174086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1800" spc="150" dirty="0">
                <a:solidFill>
                  <a:schemeClr val="tx1"/>
                </a:solidFill>
              </a:rPr>
              <a:t>PRE-TRATTAMENTI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FARMACOLOGICI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F67B7C5-10B6-7EB8-2092-F0D6EC12D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585" y="1236369"/>
            <a:ext cx="3234871" cy="879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074FCE-E274-851F-F860-E3E0C4FB14F7}"/>
              </a:ext>
            </a:extLst>
          </p:cNvPr>
          <p:cNvSpPr txBox="1"/>
          <p:nvPr/>
        </p:nvSpPr>
        <p:spPr>
          <a:xfrm>
            <a:off x="5617029" y="1491679"/>
            <a:ext cx="32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 err="1"/>
              <a:t>Pediatric</a:t>
            </a:r>
            <a:r>
              <a:rPr lang="it-IT" sz="900" i="1" dirty="0"/>
              <a:t> </a:t>
            </a:r>
            <a:r>
              <a:rPr lang="it-IT" sz="900" i="1" dirty="0" err="1"/>
              <a:t>occupational</a:t>
            </a:r>
            <a:r>
              <a:rPr lang="it-IT" sz="900" i="1" dirty="0"/>
              <a:t> therapy </a:t>
            </a:r>
            <a:r>
              <a:rPr lang="it-IT" sz="900" i="1" dirty="0" err="1"/>
              <a:t>handbook</a:t>
            </a:r>
            <a:r>
              <a:rPr lang="it-IT" sz="900" i="1" dirty="0"/>
              <a:t>: a guide to </a:t>
            </a:r>
            <a:r>
              <a:rPr lang="it-IT" sz="900" i="1" dirty="0" err="1"/>
              <a:t>diagnoses</a:t>
            </a:r>
            <a:r>
              <a:rPr lang="it-IT" sz="900" i="1" dirty="0"/>
              <a:t> and </a:t>
            </a:r>
            <a:r>
              <a:rPr lang="it-IT" sz="900" i="1" dirty="0" err="1"/>
              <a:t>evidence-based</a:t>
            </a:r>
            <a:r>
              <a:rPr lang="it-IT" sz="900" i="1" dirty="0"/>
              <a:t> </a:t>
            </a:r>
            <a:r>
              <a:rPr lang="it-IT" sz="900" i="1" dirty="0" err="1"/>
              <a:t>interventions</a:t>
            </a:r>
            <a:r>
              <a:rPr lang="it-IT" sz="900" i="1" dirty="0"/>
              <a:t> </a:t>
            </a:r>
            <a:r>
              <a:rPr lang="it-IT" sz="900" b="1" i="1" dirty="0"/>
              <a:t>2009</a:t>
            </a:r>
            <a:r>
              <a:rPr lang="it-IT" sz="900" i="1" dirty="0"/>
              <a:t> by </a:t>
            </a:r>
            <a:r>
              <a:rPr lang="it-IT" sz="900" i="1" dirty="0" err="1"/>
              <a:t>Mosby</a:t>
            </a:r>
            <a:endParaRPr lang="it-IT" sz="900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23E815E-42E0-C094-D9B0-7D496406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779" y="2082322"/>
            <a:ext cx="2889250" cy="7366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B10DCD-6B9D-62A5-A721-7981CCCE856C}"/>
              </a:ext>
            </a:extLst>
          </p:cNvPr>
          <p:cNvSpPr txBox="1"/>
          <p:nvPr/>
        </p:nvSpPr>
        <p:spPr>
          <a:xfrm>
            <a:off x="5617029" y="2202418"/>
            <a:ext cx="32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/>
              <a:t>Consensus Statement for Standard of Care in </a:t>
            </a:r>
            <a:r>
              <a:rPr lang="it-IT" sz="900" i="1" dirty="0" err="1"/>
              <a:t>Spinal</a:t>
            </a:r>
            <a:r>
              <a:rPr lang="it-IT" sz="900" i="1" dirty="0"/>
              <a:t> </a:t>
            </a:r>
            <a:r>
              <a:rPr lang="it-IT" sz="900" i="1" dirty="0" err="1"/>
              <a:t>Muscular</a:t>
            </a:r>
            <a:r>
              <a:rPr lang="it-IT" sz="900" i="1" dirty="0"/>
              <a:t> </a:t>
            </a:r>
            <a:r>
              <a:rPr lang="it-IT" sz="900" i="1" dirty="0" err="1"/>
              <a:t>Atrophy</a:t>
            </a:r>
            <a:r>
              <a:rPr lang="it-IT" sz="900" i="1" dirty="0"/>
              <a:t> </a:t>
            </a:r>
            <a:r>
              <a:rPr lang="it-IT" sz="900" b="1" i="1" dirty="0"/>
              <a:t>2007</a:t>
            </a:r>
            <a:r>
              <a:rPr lang="it-IT" sz="900" i="1" dirty="0"/>
              <a:t> by </a:t>
            </a:r>
            <a:r>
              <a:rPr lang="it-IT" sz="900" i="1" dirty="0" err="1"/>
              <a:t>Wang</a:t>
            </a:r>
            <a:endParaRPr lang="it-IT" sz="900" i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8084B71-C176-796E-5250-11B1B84B2F3B}"/>
              </a:ext>
            </a:extLst>
          </p:cNvPr>
          <p:cNvSpPr/>
          <p:nvPr/>
        </p:nvSpPr>
        <p:spPr>
          <a:xfrm>
            <a:off x="4645479" y="3331029"/>
            <a:ext cx="4024992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APPROCCIO CONSERVATIVO</a:t>
            </a:r>
          </a:p>
        </p:txBody>
      </p:sp>
    </p:spTree>
    <p:extLst>
      <p:ext uri="{BB962C8B-B14F-4D97-AF65-F5344CB8AC3E}">
        <p14:creationId xmlns:p14="http://schemas.microsoft.com/office/powerpoint/2010/main" val="61297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603E-33F5-467A-BCCF-72F1F9BD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780660"/>
            <a:ext cx="2451169" cy="174086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1800" spc="150" dirty="0">
                <a:solidFill>
                  <a:schemeClr val="tx1"/>
                </a:solidFill>
              </a:rPr>
              <a:t>VICINI AI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TRATTAMENTI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FARMACOLOGICI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D191CF4-0771-4EDA-B207-6BDCFE03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22" y="1318011"/>
            <a:ext cx="2921819" cy="2666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D31A17-9BDB-5A46-8C07-B3BF34723016}"/>
              </a:ext>
            </a:extLst>
          </p:cNvPr>
          <p:cNvSpPr txBox="1"/>
          <p:nvPr/>
        </p:nvSpPr>
        <p:spPr>
          <a:xfrm>
            <a:off x="163285" y="4065814"/>
            <a:ext cx="677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Mercuri E, </a:t>
            </a:r>
            <a:r>
              <a:rPr lang="it-IT" sz="600" dirty="0" err="1"/>
              <a:t>Finkel</a:t>
            </a:r>
            <a:r>
              <a:rPr lang="it-IT" sz="600" dirty="0"/>
              <a:t> RS, </a:t>
            </a:r>
            <a:r>
              <a:rPr lang="it-IT" sz="600" dirty="0" err="1"/>
              <a:t>Muntoni</a:t>
            </a:r>
            <a:r>
              <a:rPr lang="it-IT" sz="600" dirty="0"/>
              <a:t> </a:t>
            </a:r>
            <a:r>
              <a:rPr lang="it-IT" sz="600" dirty="0" err="1"/>
              <a:t>F</a:t>
            </a:r>
            <a:r>
              <a:rPr lang="it-IT" sz="600" dirty="0"/>
              <a:t>, et al. </a:t>
            </a:r>
            <a:r>
              <a:rPr lang="it-IT" sz="600" dirty="0" err="1"/>
              <a:t>Diagnosis</a:t>
            </a:r>
            <a:r>
              <a:rPr lang="it-IT" sz="600" dirty="0"/>
              <a:t> and management of </a:t>
            </a:r>
            <a:r>
              <a:rPr lang="it-IT" sz="600" dirty="0" err="1"/>
              <a:t>spinal</a:t>
            </a:r>
            <a:r>
              <a:rPr lang="it-IT" sz="600" dirty="0"/>
              <a:t> </a:t>
            </a:r>
            <a:r>
              <a:rPr lang="it-IT" sz="600" dirty="0" err="1"/>
              <a:t>muscular</a:t>
            </a:r>
            <a:r>
              <a:rPr lang="it-IT" sz="600" dirty="0"/>
              <a:t> </a:t>
            </a:r>
            <a:r>
              <a:rPr lang="it-IT" sz="600" dirty="0" err="1"/>
              <a:t>atrophy</a:t>
            </a:r>
            <a:r>
              <a:rPr lang="it-IT" sz="600" dirty="0"/>
              <a:t>: Part 1: </a:t>
            </a:r>
            <a:r>
              <a:rPr lang="it-IT" sz="600" dirty="0" err="1"/>
              <a:t>Recommendations</a:t>
            </a:r>
            <a:r>
              <a:rPr lang="it-IT" sz="600" dirty="0"/>
              <a:t> for </a:t>
            </a:r>
            <a:r>
              <a:rPr lang="it-IT" sz="600" dirty="0" err="1"/>
              <a:t>diagnosis</a:t>
            </a:r>
            <a:r>
              <a:rPr lang="it-IT" sz="600" dirty="0"/>
              <a:t>, </a:t>
            </a:r>
            <a:r>
              <a:rPr lang="it-IT" sz="600" dirty="0" err="1"/>
              <a:t>rehabilitation</a:t>
            </a:r>
            <a:r>
              <a:rPr lang="it-IT" sz="600" dirty="0"/>
              <a:t>, </a:t>
            </a:r>
            <a:r>
              <a:rPr lang="it-IT" sz="600" dirty="0" err="1"/>
              <a:t>orthopedic</a:t>
            </a:r>
            <a:r>
              <a:rPr lang="it-IT" sz="600" dirty="0"/>
              <a:t> and </a:t>
            </a:r>
            <a:r>
              <a:rPr lang="it-IT" sz="600" dirty="0" err="1"/>
              <a:t>nutritional</a:t>
            </a:r>
            <a:r>
              <a:rPr lang="it-IT" sz="600" dirty="0"/>
              <a:t> care. </a:t>
            </a:r>
            <a:r>
              <a:rPr lang="it-IT" sz="600" i="1" dirty="0" err="1"/>
              <a:t>Neuromuscul</a:t>
            </a:r>
            <a:r>
              <a:rPr lang="it-IT" sz="600" i="1" dirty="0"/>
              <a:t> </a:t>
            </a:r>
            <a:r>
              <a:rPr lang="it-IT" sz="600" i="1" dirty="0" err="1"/>
              <a:t>Disord</a:t>
            </a:r>
            <a:r>
              <a:rPr lang="it-IT" sz="600" dirty="0"/>
              <a:t>. 2018;28(2):103-115. doi:10.1016/j.nmd.2017.11.005</a:t>
            </a:r>
          </a:p>
          <a:p>
            <a:r>
              <a:rPr lang="it-IT" sz="600" dirty="0" err="1"/>
              <a:t>Finkel</a:t>
            </a:r>
            <a:r>
              <a:rPr lang="it-IT" sz="600" dirty="0"/>
              <a:t> RS, Mercuri E, </a:t>
            </a:r>
            <a:r>
              <a:rPr lang="it-IT" sz="600" dirty="0" err="1"/>
              <a:t>Meyer</a:t>
            </a:r>
            <a:r>
              <a:rPr lang="it-IT" sz="600" dirty="0"/>
              <a:t> OH, et al. </a:t>
            </a:r>
            <a:r>
              <a:rPr lang="it-IT" sz="600" dirty="0" err="1"/>
              <a:t>Diagnosis</a:t>
            </a:r>
            <a:r>
              <a:rPr lang="it-IT" sz="600" dirty="0"/>
              <a:t> and management of </a:t>
            </a:r>
            <a:r>
              <a:rPr lang="it-IT" sz="600" dirty="0" err="1"/>
              <a:t>spinal</a:t>
            </a:r>
            <a:r>
              <a:rPr lang="it-IT" sz="600" dirty="0"/>
              <a:t> </a:t>
            </a:r>
            <a:r>
              <a:rPr lang="it-IT" sz="600" dirty="0" err="1"/>
              <a:t>muscular</a:t>
            </a:r>
            <a:r>
              <a:rPr lang="it-IT" sz="600" dirty="0"/>
              <a:t> </a:t>
            </a:r>
            <a:r>
              <a:rPr lang="it-IT" sz="600" dirty="0" err="1"/>
              <a:t>atrophy</a:t>
            </a:r>
            <a:r>
              <a:rPr lang="it-IT" sz="600" dirty="0"/>
              <a:t>: Part 2: </a:t>
            </a:r>
            <a:r>
              <a:rPr lang="it-IT" sz="600" dirty="0" err="1"/>
              <a:t>Pulmonary</a:t>
            </a:r>
            <a:r>
              <a:rPr lang="it-IT" sz="600" dirty="0"/>
              <a:t> and acute care; </a:t>
            </a:r>
            <a:r>
              <a:rPr lang="it-IT" sz="600" dirty="0" err="1"/>
              <a:t>medications</a:t>
            </a:r>
            <a:r>
              <a:rPr lang="it-IT" sz="600" dirty="0"/>
              <a:t>, </a:t>
            </a:r>
            <a:r>
              <a:rPr lang="it-IT" sz="600" dirty="0" err="1"/>
              <a:t>supplements</a:t>
            </a:r>
            <a:r>
              <a:rPr lang="it-IT" sz="600" dirty="0"/>
              <a:t> and </a:t>
            </a:r>
            <a:r>
              <a:rPr lang="it-IT" sz="600" dirty="0" err="1"/>
              <a:t>immunizations</a:t>
            </a:r>
            <a:r>
              <a:rPr lang="it-IT" sz="600" dirty="0"/>
              <a:t>; </a:t>
            </a:r>
            <a:r>
              <a:rPr lang="it-IT" sz="600" dirty="0" err="1"/>
              <a:t>other</a:t>
            </a:r>
            <a:r>
              <a:rPr lang="it-IT" sz="600" dirty="0"/>
              <a:t> </a:t>
            </a:r>
            <a:r>
              <a:rPr lang="it-IT" sz="600" dirty="0" err="1"/>
              <a:t>organ</a:t>
            </a:r>
            <a:r>
              <a:rPr lang="it-IT" sz="600" dirty="0"/>
              <a:t> </a:t>
            </a:r>
            <a:r>
              <a:rPr lang="it-IT" sz="600" dirty="0" err="1"/>
              <a:t>systems</a:t>
            </a:r>
            <a:r>
              <a:rPr lang="it-IT" sz="600" dirty="0"/>
              <a:t>; and </a:t>
            </a:r>
            <a:r>
              <a:rPr lang="it-IT" sz="600" dirty="0" err="1"/>
              <a:t>ethics</a:t>
            </a:r>
            <a:r>
              <a:rPr lang="it-IT" sz="600" dirty="0"/>
              <a:t>. </a:t>
            </a:r>
            <a:r>
              <a:rPr lang="it-IT" sz="600" i="1" dirty="0" err="1"/>
              <a:t>Neuromuscul</a:t>
            </a:r>
            <a:r>
              <a:rPr lang="it-IT" sz="600" i="1" dirty="0"/>
              <a:t> </a:t>
            </a:r>
            <a:r>
              <a:rPr lang="it-IT" sz="600" i="1" dirty="0" err="1"/>
              <a:t>Disord</a:t>
            </a:r>
            <a:r>
              <a:rPr lang="it-IT" sz="600" dirty="0"/>
              <a:t>. 2018;28(3):197-207. doi:10.1016/j.nmd.2017.11.004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30CCE53-46BF-EDC9-B9FA-5C615980511E}"/>
              </a:ext>
            </a:extLst>
          </p:cNvPr>
          <p:cNvSpPr/>
          <p:nvPr/>
        </p:nvSpPr>
        <p:spPr>
          <a:xfrm>
            <a:off x="5928267" y="1437759"/>
            <a:ext cx="2921819" cy="1460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APPROCCIO BASATO SULLA FUNZIONALITA’ DEL PAZIENTE E IL SUO PONTENZIALE</a:t>
            </a:r>
          </a:p>
        </p:txBody>
      </p:sp>
    </p:spTree>
    <p:extLst>
      <p:ext uri="{BB962C8B-B14F-4D97-AF65-F5344CB8AC3E}">
        <p14:creationId xmlns:p14="http://schemas.microsoft.com/office/powerpoint/2010/main" val="73281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603E-33F5-467A-BCCF-72F1F9BD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79" y="1310822"/>
            <a:ext cx="3102430" cy="791090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sz="1800" spc="150" dirty="0">
                <a:solidFill>
                  <a:schemeClr val="tx1"/>
                </a:solidFill>
              </a:rPr>
              <a:t>RIPENSARE LA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(RI)ABILTAZIONE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CON I TRATTAMENTI</a:t>
            </a:r>
            <a:br>
              <a:rPr lang="en-US" sz="1800" spc="150" dirty="0">
                <a:solidFill>
                  <a:schemeClr val="tx1"/>
                </a:solidFill>
              </a:rPr>
            </a:br>
            <a:r>
              <a:rPr lang="en-US" sz="1800" spc="150" dirty="0">
                <a:solidFill>
                  <a:schemeClr val="tx1"/>
                </a:solidFill>
              </a:rPr>
              <a:t>FARMACOLOGICI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9" y="2447340"/>
            <a:ext cx="2310493" cy="77163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-1" b="75139"/>
          <a:stretch/>
        </p:blipFill>
        <p:spPr>
          <a:xfrm>
            <a:off x="4327073" y="2898534"/>
            <a:ext cx="2511000" cy="37830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b="83481"/>
          <a:stretch/>
        </p:blipFill>
        <p:spPr>
          <a:xfrm>
            <a:off x="4327073" y="3465463"/>
            <a:ext cx="2511000" cy="22849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b="66628"/>
          <a:stretch/>
        </p:blipFill>
        <p:spPr>
          <a:xfrm>
            <a:off x="4348768" y="3883626"/>
            <a:ext cx="2511000" cy="3479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/>
          <a:srcRect b="81737"/>
          <a:stretch/>
        </p:blipFill>
        <p:spPr>
          <a:xfrm>
            <a:off x="4348768" y="4421235"/>
            <a:ext cx="2511000" cy="28353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064" y="1265337"/>
            <a:ext cx="3141018" cy="50436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ACCD73-883E-5B45-AD2F-2F66F24F2BA9}"/>
              </a:ext>
            </a:extLst>
          </p:cNvPr>
          <p:cNvSpPr txBox="1"/>
          <p:nvPr/>
        </p:nvSpPr>
        <p:spPr>
          <a:xfrm>
            <a:off x="644979" y="4832434"/>
            <a:ext cx="2829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Trabacca A. </a:t>
            </a:r>
            <a:r>
              <a:rPr lang="it-IT" sz="600" dirty="0" err="1"/>
              <a:t>Neuromuscular</a:t>
            </a:r>
            <a:r>
              <a:rPr lang="it-IT" sz="600" dirty="0"/>
              <a:t> </a:t>
            </a:r>
            <a:r>
              <a:rPr lang="it-IT" sz="600" dirty="0" err="1"/>
              <a:t>diseases</a:t>
            </a:r>
            <a:r>
              <a:rPr lang="it-IT" sz="600" dirty="0"/>
              <a:t> </a:t>
            </a:r>
            <a:r>
              <a:rPr lang="it-IT" sz="600" dirty="0" err="1"/>
              <a:t>rehabilitation</a:t>
            </a:r>
            <a:r>
              <a:rPr lang="it-IT" sz="600" dirty="0"/>
              <a:t> in the era of gene </a:t>
            </a:r>
            <a:r>
              <a:rPr lang="it-IT" sz="600" dirty="0" err="1"/>
              <a:t>therapy</a:t>
            </a:r>
            <a:r>
              <a:rPr lang="it-IT" sz="600" dirty="0"/>
              <a:t>. </a:t>
            </a:r>
            <a:r>
              <a:rPr lang="it-IT" sz="600" i="1" dirty="0" err="1"/>
              <a:t>Neurol</a:t>
            </a:r>
            <a:r>
              <a:rPr lang="it-IT" sz="600" i="1" dirty="0"/>
              <a:t> Sci</a:t>
            </a:r>
            <a:r>
              <a:rPr lang="it-IT" sz="600" dirty="0"/>
              <a:t>. 2020;41(7):1971-1972. doi:10.1007/s10072-020-04280-1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7DF82E-7D62-AE45-35D9-FDAFD0443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20" b="-1299"/>
          <a:stretch/>
        </p:blipFill>
        <p:spPr>
          <a:xfrm>
            <a:off x="4327073" y="2101912"/>
            <a:ext cx="2511000" cy="439424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C9712B7-839A-1C4E-DC3E-9FF9EAB9C6F1}"/>
              </a:ext>
            </a:extLst>
          </p:cNvPr>
          <p:cNvSpPr/>
          <p:nvPr/>
        </p:nvSpPr>
        <p:spPr>
          <a:xfrm>
            <a:off x="5604268" y="2898534"/>
            <a:ext cx="665903" cy="189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A727636-1270-AA46-A4CE-73DBA32D13CC}"/>
              </a:ext>
            </a:extLst>
          </p:cNvPr>
          <p:cNvSpPr/>
          <p:nvPr/>
        </p:nvSpPr>
        <p:spPr>
          <a:xfrm>
            <a:off x="5715847" y="3404609"/>
            <a:ext cx="766596" cy="228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49167DE-D4E6-2E8E-2689-0D4592D9830F}"/>
              </a:ext>
            </a:extLst>
          </p:cNvPr>
          <p:cNvSpPr/>
          <p:nvPr/>
        </p:nvSpPr>
        <p:spPr>
          <a:xfrm>
            <a:off x="5604268" y="3842705"/>
            <a:ext cx="766596" cy="228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E606547-28D6-E4AD-17C2-50B1541FE8C3}"/>
              </a:ext>
            </a:extLst>
          </p:cNvPr>
          <p:cNvSpPr/>
          <p:nvPr/>
        </p:nvSpPr>
        <p:spPr>
          <a:xfrm>
            <a:off x="5658697" y="4398796"/>
            <a:ext cx="880896" cy="228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1894D5F5-E9E1-2854-77C3-F5ECAB8B2D5D}"/>
              </a:ext>
            </a:extLst>
          </p:cNvPr>
          <p:cNvCxnSpPr/>
          <p:nvPr/>
        </p:nvCxnSpPr>
        <p:spPr>
          <a:xfrm>
            <a:off x="5824359" y="2261507"/>
            <a:ext cx="9977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83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A8D4349-0976-3E46-B79D-771512EE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47375" r="4603" b="2406"/>
          <a:stretch/>
        </p:blipFill>
        <p:spPr>
          <a:xfrm>
            <a:off x="4298496" y="1461406"/>
            <a:ext cx="3808639" cy="274079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078FF1-B8F3-BC40-99A7-7F1AFEFCED50}"/>
              </a:ext>
            </a:extLst>
          </p:cNvPr>
          <p:cNvSpPr txBox="1"/>
          <p:nvPr/>
        </p:nvSpPr>
        <p:spPr>
          <a:xfrm>
            <a:off x="1639646" y="4740025"/>
            <a:ext cx="512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Trabacca A, Lucarelli E, Pacifico </a:t>
            </a:r>
            <a:r>
              <a:rPr lang="it-IT" sz="600" dirty="0" err="1"/>
              <a:t>R</a:t>
            </a:r>
            <a:r>
              <a:rPr lang="it-IT" sz="600" dirty="0"/>
              <a:t>, Vespino T, Di </a:t>
            </a:r>
            <a:r>
              <a:rPr lang="it-IT" sz="600" dirty="0" err="1"/>
              <a:t>Liddo</a:t>
            </a:r>
            <a:r>
              <a:rPr lang="it-IT" sz="600" dirty="0"/>
              <a:t> A, Losito L. The International </a:t>
            </a:r>
            <a:r>
              <a:rPr lang="it-IT" sz="600" dirty="0" err="1"/>
              <a:t>Classification</a:t>
            </a:r>
            <a:r>
              <a:rPr lang="it-IT" sz="600" dirty="0"/>
              <a:t> of </a:t>
            </a:r>
            <a:r>
              <a:rPr lang="it-IT" sz="600" dirty="0" err="1"/>
              <a:t>Functioning</a:t>
            </a:r>
            <a:r>
              <a:rPr lang="it-IT" sz="600" dirty="0"/>
              <a:t>, </a:t>
            </a:r>
            <a:r>
              <a:rPr lang="it-IT" sz="600" dirty="0" err="1"/>
              <a:t>Disability</a:t>
            </a:r>
            <a:r>
              <a:rPr lang="it-IT" sz="600" dirty="0"/>
              <a:t> and </a:t>
            </a:r>
            <a:r>
              <a:rPr lang="it-IT" sz="600" dirty="0" err="1"/>
              <a:t>Health-Children</a:t>
            </a:r>
            <a:r>
              <a:rPr lang="it-IT" sz="600" dirty="0"/>
              <a:t> and Youth </a:t>
            </a:r>
            <a:r>
              <a:rPr lang="it-IT" sz="600" dirty="0" err="1"/>
              <a:t>as</a:t>
            </a:r>
            <a:r>
              <a:rPr lang="it-IT" sz="600" dirty="0"/>
              <a:t> a </a:t>
            </a:r>
            <a:r>
              <a:rPr lang="it-IT" sz="600" dirty="0" err="1"/>
              <a:t>framework</a:t>
            </a:r>
            <a:r>
              <a:rPr lang="it-IT" sz="600" dirty="0"/>
              <a:t> for the management of </a:t>
            </a:r>
            <a:r>
              <a:rPr lang="it-IT" sz="600" dirty="0" err="1"/>
              <a:t>spinal</a:t>
            </a:r>
            <a:r>
              <a:rPr lang="it-IT" sz="600" dirty="0"/>
              <a:t> </a:t>
            </a:r>
            <a:r>
              <a:rPr lang="it-IT" sz="600" dirty="0" err="1"/>
              <a:t>muscular</a:t>
            </a:r>
            <a:r>
              <a:rPr lang="it-IT" sz="600" dirty="0"/>
              <a:t> </a:t>
            </a:r>
            <a:r>
              <a:rPr lang="it-IT" sz="600" dirty="0" err="1"/>
              <a:t>atrophy</a:t>
            </a:r>
            <a:r>
              <a:rPr lang="it-IT" sz="600" dirty="0"/>
              <a:t> in the era of gene </a:t>
            </a:r>
            <a:r>
              <a:rPr lang="it-IT" sz="600" dirty="0" err="1"/>
              <a:t>therapy</a:t>
            </a:r>
            <a:r>
              <a:rPr lang="it-IT" sz="600" dirty="0"/>
              <a:t>: a </a:t>
            </a:r>
            <a:r>
              <a:rPr lang="it-IT" sz="600" dirty="0" err="1"/>
              <a:t>proof</a:t>
            </a:r>
            <a:r>
              <a:rPr lang="it-IT" sz="600" dirty="0"/>
              <a:t>-of-</a:t>
            </a:r>
            <a:r>
              <a:rPr lang="it-IT" sz="600" dirty="0" err="1"/>
              <a:t>concept</a:t>
            </a:r>
            <a:r>
              <a:rPr lang="it-IT" sz="600" dirty="0"/>
              <a:t> </a:t>
            </a:r>
            <a:r>
              <a:rPr lang="it-IT" sz="600" dirty="0" err="1"/>
              <a:t>study</a:t>
            </a:r>
            <a:r>
              <a:rPr lang="it-IT" sz="600" dirty="0"/>
              <a:t>. </a:t>
            </a:r>
            <a:r>
              <a:rPr lang="it-IT" sz="600" i="1" dirty="0" err="1"/>
              <a:t>Eur</a:t>
            </a:r>
            <a:r>
              <a:rPr lang="it-IT" sz="600" i="1" dirty="0"/>
              <a:t> </a:t>
            </a:r>
            <a:r>
              <a:rPr lang="it-IT" sz="600" i="1" dirty="0" err="1"/>
              <a:t>J</a:t>
            </a:r>
            <a:r>
              <a:rPr lang="it-IT" sz="600" i="1" dirty="0"/>
              <a:t> </a:t>
            </a:r>
            <a:r>
              <a:rPr lang="it-IT" sz="600" i="1" dirty="0" err="1"/>
              <a:t>Phys</a:t>
            </a:r>
            <a:r>
              <a:rPr lang="it-IT" sz="600" i="1" dirty="0"/>
              <a:t> </a:t>
            </a:r>
            <a:r>
              <a:rPr lang="it-IT" sz="600" i="1" dirty="0" err="1"/>
              <a:t>Rehabil</a:t>
            </a:r>
            <a:r>
              <a:rPr lang="it-IT" sz="600" i="1" dirty="0"/>
              <a:t> </a:t>
            </a:r>
            <a:r>
              <a:rPr lang="it-IT" sz="600" i="1" dirty="0" err="1"/>
              <a:t>Med</a:t>
            </a:r>
            <a:r>
              <a:rPr lang="it-IT" sz="600" dirty="0"/>
              <a:t>. 2020;56(2):243-251. doi:10.23736/S1973-9087.20.05968-7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5317165-00B7-5B71-203C-6DBFDD4DCD89}"/>
              </a:ext>
            </a:extLst>
          </p:cNvPr>
          <p:cNvSpPr/>
          <p:nvPr/>
        </p:nvSpPr>
        <p:spPr>
          <a:xfrm>
            <a:off x="664013" y="2101523"/>
            <a:ext cx="2921819" cy="1460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APPROCCIO PAZIENTE CENTRICO CON BISOGNI ASSISTENZIALI SPECIFICI E IN PRESENZA DI TRATTAMENTO FARAMACOLOGICO</a:t>
            </a:r>
          </a:p>
        </p:txBody>
      </p:sp>
    </p:spTree>
    <p:extLst>
      <p:ext uri="{BB962C8B-B14F-4D97-AF65-F5344CB8AC3E}">
        <p14:creationId xmlns:p14="http://schemas.microsoft.com/office/powerpoint/2010/main" val="408839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A0A20-ADCC-8247-8926-5B20B258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59" y="714017"/>
            <a:ext cx="2146943" cy="3867787"/>
          </a:xfrm>
        </p:spPr>
        <p:txBody>
          <a:bodyPr anchor="ctr">
            <a:normAutofit/>
          </a:bodyPr>
          <a:lstStyle/>
          <a:p>
            <a:r>
              <a:rPr lang="it-IT" sz="1800" dirty="0"/>
              <a:t>QUALI FIGURE PROFESSIONALI</a:t>
            </a:r>
          </a:p>
        </p:txBody>
      </p:sp>
      <p:graphicFrame>
        <p:nvGraphicFramePr>
          <p:cNvPr id="38" name="Segnaposto contenuto 2">
            <a:extLst>
              <a:ext uri="{FF2B5EF4-FFF2-40B4-BE49-F238E27FC236}">
                <a16:creationId xmlns:a16="http://schemas.microsoft.com/office/drawing/2014/main" id="{C965E3CB-F973-421A-9ACB-1531FF70C2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016679"/>
              </p:ext>
            </p:extLst>
          </p:nvPr>
        </p:nvGraphicFramePr>
        <p:xfrm>
          <a:off x="3471863" y="1058179"/>
          <a:ext cx="5338439" cy="386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6EDCA2-C6BD-954B-A502-70A22D862A82}"/>
              </a:ext>
            </a:extLst>
          </p:cNvPr>
          <p:cNvSpPr txBox="1"/>
          <p:nvPr/>
        </p:nvSpPr>
        <p:spPr>
          <a:xfrm>
            <a:off x="1651630" y="4725911"/>
            <a:ext cx="6776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dirty="0"/>
              <a:t>Mercuri E, </a:t>
            </a:r>
            <a:r>
              <a:rPr lang="it-IT" sz="500" dirty="0" err="1"/>
              <a:t>Finkel</a:t>
            </a:r>
            <a:r>
              <a:rPr lang="it-IT" sz="500" dirty="0"/>
              <a:t> RS, </a:t>
            </a:r>
            <a:r>
              <a:rPr lang="it-IT" sz="500" dirty="0" err="1"/>
              <a:t>Muntoni</a:t>
            </a:r>
            <a:r>
              <a:rPr lang="it-IT" sz="500" dirty="0"/>
              <a:t> </a:t>
            </a:r>
            <a:r>
              <a:rPr lang="it-IT" sz="500" dirty="0" err="1"/>
              <a:t>F</a:t>
            </a:r>
            <a:r>
              <a:rPr lang="it-IT" sz="500" dirty="0"/>
              <a:t>, et al. </a:t>
            </a:r>
            <a:r>
              <a:rPr lang="it-IT" sz="500" dirty="0" err="1"/>
              <a:t>Diagnosis</a:t>
            </a:r>
            <a:r>
              <a:rPr lang="it-IT" sz="500" dirty="0"/>
              <a:t> and management of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: Part 1: </a:t>
            </a:r>
            <a:r>
              <a:rPr lang="it-IT" sz="500" dirty="0" err="1"/>
              <a:t>Recommendations</a:t>
            </a:r>
            <a:r>
              <a:rPr lang="it-IT" sz="500" dirty="0"/>
              <a:t> for </a:t>
            </a:r>
            <a:r>
              <a:rPr lang="it-IT" sz="500" dirty="0" err="1"/>
              <a:t>diagnosis</a:t>
            </a:r>
            <a:r>
              <a:rPr lang="it-IT" sz="500" dirty="0"/>
              <a:t>, </a:t>
            </a:r>
            <a:r>
              <a:rPr lang="it-IT" sz="500" dirty="0" err="1"/>
              <a:t>rehabilitation</a:t>
            </a:r>
            <a:r>
              <a:rPr lang="it-IT" sz="500" dirty="0"/>
              <a:t>, </a:t>
            </a:r>
            <a:r>
              <a:rPr lang="it-IT" sz="500" dirty="0" err="1"/>
              <a:t>orthopedic</a:t>
            </a:r>
            <a:r>
              <a:rPr lang="it-IT" sz="500" dirty="0"/>
              <a:t> and </a:t>
            </a:r>
            <a:r>
              <a:rPr lang="it-IT" sz="500" dirty="0" err="1"/>
              <a:t>nutritional</a:t>
            </a:r>
            <a:r>
              <a:rPr lang="it-IT" sz="500" dirty="0"/>
              <a:t> care. </a:t>
            </a:r>
            <a:r>
              <a:rPr lang="it-IT" sz="500" i="1" dirty="0" err="1"/>
              <a:t>Neuromuscul</a:t>
            </a:r>
            <a:r>
              <a:rPr lang="it-IT" sz="500" i="1" dirty="0"/>
              <a:t> </a:t>
            </a:r>
            <a:r>
              <a:rPr lang="it-IT" sz="500" i="1" dirty="0" err="1"/>
              <a:t>Disord</a:t>
            </a:r>
            <a:r>
              <a:rPr lang="it-IT" sz="500" dirty="0"/>
              <a:t>. 2018;28(2):103-115. doi:10.1016/j.nmd.2017.11.005</a:t>
            </a:r>
          </a:p>
          <a:p>
            <a:r>
              <a:rPr lang="it-IT" sz="500" dirty="0">
                <a:hlinkClick r:id="rId7"/>
              </a:rPr>
              <a:t>https://www.salute.gov.it/portale/temi/p2_6.jsp?lingua=italiano&amp;id=808&amp;area=professioni-sanitarie&amp;menu=vuoto&amp;tab=2</a:t>
            </a:r>
            <a:endParaRPr lang="it-IT" sz="500" dirty="0"/>
          </a:p>
          <a:p>
            <a:r>
              <a:rPr lang="it-IT" sz="500" dirty="0" err="1"/>
              <a:t>Timmerberg</a:t>
            </a:r>
            <a:r>
              <a:rPr lang="it-IT" sz="500" dirty="0"/>
              <a:t> JF, </a:t>
            </a:r>
            <a:r>
              <a:rPr lang="it-IT" sz="500" dirty="0" err="1"/>
              <a:t>Krosschell</a:t>
            </a:r>
            <a:r>
              <a:rPr lang="it-IT" sz="500" dirty="0"/>
              <a:t> KJ, </a:t>
            </a:r>
            <a:r>
              <a:rPr lang="it-IT" sz="500" dirty="0" err="1"/>
              <a:t>Dunaway</a:t>
            </a:r>
            <a:r>
              <a:rPr lang="it-IT" sz="500" dirty="0"/>
              <a:t> Young </a:t>
            </a:r>
            <a:r>
              <a:rPr lang="it-IT" sz="500" dirty="0" err="1"/>
              <a:t>S</a:t>
            </a:r>
            <a:r>
              <a:rPr lang="it-IT" sz="500" dirty="0"/>
              <a:t>, </a:t>
            </a:r>
            <a:r>
              <a:rPr lang="it-IT" sz="500" dirty="0" err="1"/>
              <a:t>Uher</a:t>
            </a:r>
            <a:r>
              <a:rPr lang="it-IT" sz="500" dirty="0"/>
              <a:t> D, </a:t>
            </a:r>
            <a:r>
              <a:rPr lang="it-IT" sz="500" dirty="0" err="1"/>
              <a:t>Yun</a:t>
            </a:r>
            <a:r>
              <a:rPr lang="it-IT" sz="500" dirty="0"/>
              <a:t> C, Montes </a:t>
            </a:r>
            <a:r>
              <a:rPr lang="it-IT" sz="500" dirty="0" err="1"/>
              <a:t>J</a:t>
            </a:r>
            <a:r>
              <a:rPr lang="it-IT" sz="500" dirty="0"/>
              <a:t>. </a:t>
            </a:r>
            <a:r>
              <a:rPr lang="it-IT" sz="500" dirty="0" err="1"/>
              <a:t>Essential</a:t>
            </a:r>
            <a:r>
              <a:rPr lang="it-IT" sz="500" dirty="0"/>
              <a:t> </a:t>
            </a:r>
            <a:r>
              <a:rPr lang="it-IT" sz="500" dirty="0" err="1"/>
              <a:t>competencies</a:t>
            </a:r>
            <a:r>
              <a:rPr lang="it-IT" sz="500" dirty="0"/>
              <a:t> for </a:t>
            </a:r>
            <a:r>
              <a:rPr lang="it-IT" sz="500" dirty="0" err="1"/>
              <a:t>physical</a:t>
            </a:r>
            <a:r>
              <a:rPr lang="it-IT" sz="500" dirty="0"/>
              <a:t> </a:t>
            </a:r>
            <a:r>
              <a:rPr lang="it-IT" sz="500" dirty="0" err="1"/>
              <a:t>therapist</a:t>
            </a:r>
            <a:r>
              <a:rPr lang="it-IT" sz="500" dirty="0"/>
              <a:t> </a:t>
            </a:r>
            <a:r>
              <a:rPr lang="it-IT" sz="500" dirty="0" err="1"/>
              <a:t>managing</a:t>
            </a:r>
            <a:r>
              <a:rPr lang="it-IT" sz="500" dirty="0"/>
              <a:t> </a:t>
            </a:r>
            <a:r>
              <a:rPr lang="it-IT" sz="500" dirty="0" err="1"/>
              <a:t>individuals</a:t>
            </a:r>
            <a:r>
              <a:rPr lang="it-IT" sz="500" dirty="0"/>
              <a:t> with </a:t>
            </a:r>
            <a:r>
              <a:rPr lang="it-IT" sz="500" dirty="0" err="1"/>
              <a:t>spinal</a:t>
            </a:r>
            <a:r>
              <a:rPr lang="it-IT" sz="500" dirty="0"/>
              <a:t> </a:t>
            </a:r>
            <a:r>
              <a:rPr lang="it-IT" sz="500" dirty="0" err="1"/>
              <a:t>muscular</a:t>
            </a:r>
            <a:r>
              <a:rPr lang="it-IT" sz="500" dirty="0"/>
              <a:t> </a:t>
            </a:r>
            <a:r>
              <a:rPr lang="it-IT" sz="500" dirty="0" err="1"/>
              <a:t>atrophy</a:t>
            </a:r>
            <a:r>
              <a:rPr lang="it-IT" sz="500" dirty="0"/>
              <a:t>: A </a:t>
            </a:r>
            <a:r>
              <a:rPr lang="it-IT" sz="500" dirty="0" err="1"/>
              <a:t>delphi</a:t>
            </a:r>
            <a:r>
              <a:rPr lang="it-IT" sz="500" dirty="0"/>
              <a:t> </a:t>
            </a:r>
            <a:r>
              <a:rPr lang="it-IT" sz="500" dirty="0" err="1"/>
              <a:t>study</a:t>
            </a:r>
            <a:r>
              <a:rPr lang="it-IT" sz="500" dirty="0"/>
              <a:t>. </a:t>
            </a:r>
            <a:r>
              <a:rPr lang="it-IT" sz="500" dirty="0" err="1"/>
              <a:t>PLoS</a:t>
            </a:r>
            <a:r>
              <a:rPr lang="it-IT" sz="500" dirty="0"/>
              <a:t> </a:t>
            </a:r>
            <a:r>
              <a:rPr lang="it-IT" sz="500" dirty="0" err="1"/>
              <a:t>One</a:t>
            </a:r>
            <a:r>
              <a:rPr lang="it-IT" sz="500" dirty="0"/>
              <a:t>. 2021;16(4):e0249279. </a:t>
            </a:r>
            <a:r>
              <a:rPr lang="it-IT" sz="500" dirty="0" err="1"/>
              <a:t>Published</a:t>
            </a:r>
            <a:r>
              <a:rPr lang="it-IT" sz="500" dirty="0"/>
              <a:t> 2021 </a:t>
            </a:r>
            <a:r>
              <a:rPr lang="it-IT" sz="500" dirty="0" err="1"/>
              <a:t>Apr</a:t>
            </a:r>
            <a:r>
              <a:rPr lang="it-IT" sz="500" dirty="0"/>
              <a:t> 22. doi:10.1371/journal.pone.0249279</a:t>
            </a:r>
          </a:p>
        </p:txBody>
      </p:sp>
    </p:spTree>
    <p:extLst>
      <p:ext uri="{BB962C8B-B14F-4D97-AF65-F5344CB8AC3E}">
        <p14:creationId xmlns:p14="http://schemas.microsoft.com/office/powerpoint/2010/main" val="345407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363072" y="2065426"/>
            <a:ext cx="2562119" cy="101264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dirty="0"/>
              <a:t>VALUTAZIONE IN AMBITO CLINICO</a:t>
            </a:r>
          </a:p>
        </p:txBody>
      </p:sp>
      <p:graphicFrame>
        <p:nvGraphicFramePr>
          <p:cNvPr id="3077" name="Segnaposto contenuto 2">
            <a:extLst>
              <a:ext uri="{FF2B5EF4-FFF2-40B4-BE49-F238E27FC236}">
                <a16:creationId xmlns:a16="http://schemas.microsoft.com/office/drawing/2014/main" id="{68E94ED6-C01C-4C71-9DE7-606AE7162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989344"/>
              </p:ext>
            </p:extLst>
          </p:nvPr>
        </p:nvGraphicFramePr>
        <p:xfrm>
          <a:off x="4138448" y="1076890"/>
          <a:ext cx="4642480" cy="4002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9892186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1090</Words>
  <Application>Microsoft Office PowerPoint</Application>
  <PresentationFormat>Presentazione su schermo (16:9)</PresentationFormat>
  <Paragraphs>94</Paragraphs>
  <Slides>22</Slides>
  <Notes>2</Notes>
  <HiddenSlides>1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Imago-Medium</vt:lpstr>
      <vt:lpstr>Wingdings</vt:lpstr>
      <vt:lpstr>Personalizza struttura</vt:lpstr>
      <vt:lpstr>Tema di Office</vt:lpstr>
      <vt:lpstr>Presentazione standard di PowerPoint</vt:lpstr>
      <vt:lpstr>Presentazione standard di PowerPoint</vt:lpstr>
      <vt:lpstr>Presentazione standard di PowerPoint</vt:lpstr>
      <vt:lpstr>PRE-TRATTAMENTI FARMACOLOGICI</vt:lpstr>
      <vt:lpstr>VICINI AI TRATTAMENTI FARMACOLOGICI</vt:lpstr>
      <vt:lpstr>RIPENSARE LA (RI)ABILTAZIONE CON I TRATTAMENTI FARMACOLOGICI</vt:lpstr>
      <vt:lpstr>Presentazione standard di PowerPoint</vt:lpstr>
      <vt:lpstr>QUALI FIGURE PROFESSIONALI</vt:lpstr>
      <vt:lpstr>VALUTAZIONE IN AMBITO CLINICO</vt:lpstr>
      <vt:lpstr>Presentazione standard di PowerPoint</vt:lpstr>
      <vt:lpstr>Massaggio infantile</vt:lpstr>
      <vt:lpstr>Motricità attiva &amp; igene posturale</vt:lpstr>
      <vt:lpstr>Esempi di esercizi attivi</vt:lpstr>
      <vt:lpstr>Mobilizzazione e stretching collo e schiena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Take home message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Ufficio Stampa</dc:creator>
  <cp:lastModifiedBy>Utente</cp:lastModifiedBy>
  <cp:revision>13</cp:revision>
  <dcterms:created xsi:type="dcterms:W3CDTF">2019-09-03T09:35:33Z</dcterms:created>
  <dcterms:modified xsi:type="dcterms:W3CDTF">2022-09-04T10:31:41Z</dcterms:modified>
</cp:coreProperties>
</file>